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3" r:id="rId1"/>
  </p:sldMasterIdLst>
  <p:notesMasterIdLst>
    <p:notesMasterId r:id="rId20"/>
  </p:notesMasterIdLst>
  <p:sldIdLst>
    <p:sldId id="256" r:id="rId2"/>
    <p:sldId id="263" r:id="rId3"/>
    <p:sldId id="257" r:id="rId4"/>
    <p:sldId id="258" r:id="rId5"/>
    <p:sldId id="264" r:id="rId6"/>
    <p:sldId id="259" r:id="rId7"/>
    <p:sldId id="266" r:id="rId8"/>
    <p:sldId id="260" r:id="rId9"/>
    <p:sldId id="261" r:id="rId10"/>
    <p:sldId id="267" r:id="rId11"/>
    <p:sldId id="269" r:id="rId12"/>
    <p:sldId id="268" r:id="rId13"/>
    <p:sldId id="262" r:id="rId14"/>
    <p:sldId id="272" r:id="rId15"/>
    <p:sldId id="273" r:id="rId16"/>
    <p:sldId id="271" r:id="rId17"/>
    <p:sldId id="265" r:id="rId18"/>
    <p:sldId id="270"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Stile con tema 1 - Colore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249" autoAdjust="0"/>
  </p:normalViewPr>
  <p:slideViewPr>
    <p:cSldViewPr snapToGrid="0">
      <p:cViewPr varScale="1">
        <p:scale>
          <a:sx n="64" d="100"/>
          <a:sy n="64" d="100"/>
        </p:scale>
        <p:origin x="90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argh\Desktop\IAS%20Presentation\Grafici.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margh\Desktop\IAS%20Presentation\Grafici.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bg1">
                  <a:lumMod val="75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29CA-42C9-BF8B-AF61E8BF97F3}"/>
              </c:ext>
            </c:extLst>
          </c:dPt>
          <c:dPt>
            <c:idx val="1"/>
            <c:bubble3D val="0"/>
            <c:spPr>
              <a:solidFill>
                <a:srgbClr val="00B05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29CA-42C9-BF8B-AF61E8BF97F3}"/>
              </c:ext>
            </c:extLst>
          </c:dPt>
          <c:dPt>
            <c:idx val="2"/>
            <c:bubble3D val="0"/>
            <c:spPr>
              <a:solidFill>
                <a:srgbClr val="FFFF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29CA-42C9-BF8B-AF61E8BF97F3}"/>
              </c:ext>
            </c:extLst>
          </c:dPt>
          <c:dPt>
            <c:idx val="3"/>
            <c:bubble3D val="0"/>
            <c:spPr>
              <a:solidFill>
                <a:srgbClr val="FF66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29CA-42C9-BF8B-AF61E8BF97F3}"/>
              </c:ext>
            </c:extLst>
          </c:dPt>
          <c:dPt>
            <c:idx val="4"/>
            <c:bubble3D val="0"/>
            <c:spPr>
              <a:solidFill>
                <a:srgbClr val="FF00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29CA-42C9-BF8B-AF61E8BF97F3}"/>
              </c:ext>
            </c:extLst>
          </c:dPt>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tx1"/>
                      </a:solidFill>
                      <a:latin typeface="+mn-lt"/>
                      <a:ea typeface="+mn-ea"/>
                      <a:cs typeface="+mn-cs"/>
                    </a:defRPr>
                  </a:pPr>
                  <a:endParaRPr lang="it-IT"/>
                </a:p>
              </c:txPr>
              <c:dLblPos val="outEnd"/>
              <c:showLegendKey val="0"/>
              <c:showVal val="0"/>
              <c:showCatName val="1"/>
              <c:showSerName val="0"/>
              <c:showPercent val="1"/>
              <c:showBubbleSize val="0"/>
              <c:extLst>
                <c:ext xmlns:c16="http://schemas.microsoft.com/office/drawing/2014/chart" uri="{C3380CC4-5D6E-409C-BE32-E72D297353CC}">
                  <c16:uniqueId val="{00000001-29CA-42C9-BF8B-AF61E8BF97F3}"/>
                </c:ext>
              </c:extLst>
            </c:dLbl>
            <c:dLbl>
              <c:idx val="1"/>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tx1"/>
                      </a:solidFill>
                      <a:latin typeface="+mn-lt"/>
                      <a:ea typeface="+mn-ea"/>
                      <a:cs typeface="+mn-cs"/>
                    </a:defRPr>
                  </a:pPr>
                  <a:endParaRPr lang="it-IT"/>
                </a:p>
              </c:txPr>
              <c:dLblPos val="outEnd"/>
              <c:showLegendKey val="0"/>
              <c:showVal val="0"/>
              <c:showCatName val="1"/>
              <c:showSerName val="0"/>
              <c:showPercent val="1"/>
              <c:showBubbleSize val="0"/>
              <c:extLst>
                <c:ext xmlns:c16="http://schemas.microsoft.com/office/drawing/2014/chart" uri="{C3380CC4-5D6E-409C-BE32-E72D297353CC}">
                  <c16:uniqueId val="{00000003-29CA-42C9-BF8B-AF61E8BF97F3}"/>
                </c:ext>
              </c:extLst>
            </c:dLbl>
            <c:dLbl>
              <c:idx val="2"/>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tx1"/>
                      </a:solidFill>
                      <a:latin typeface="+mn-lt"/>
                      <a:ea typeface="+mn-ea"/>
                      <a:cs typeface="+mn-cs"/>
                    </a:defRPr>
                  </a:pPr>
                  <a:endParaRPr lang="it-IT"/>
                </a:p>
              </c:txPr>
              <c:dLblPos val="outEnd"/>
              <c:showLegendKey val="0"/>
              <c:showVal val="0"/>
              <c:showCatName val="1"/>
              <c:showSerName val="0"/>
              <c:showPercent val="1"/>
              <c:showBubbleSize val="0"/>
              <c:extLst>
                <c:ext xmlns:c16="http://schemas.microsoft.com/office/drawing/2014/chart" uri="{C3380CC4-5D6E-409C-BE32-E72D297353CC}">
                  <c16:uniqueId val="{00000005-29CA-42C9-BF8B-AF61E8BF97F3}"/>
                </c:ext>
              </c:extLst>
            </c:dLbl>
            <c:dLbl>
              <c:idx val="3"/>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tx1"/>
                      </a:solidFill>
                      <a:latin typeface="+mn-lt"/>
                      <a:ea typeface="+mn-ea"/>
                      <a:cs typeface="+mn-cs"/>
                    </a:defRPr>
                  </a:pPr>
                  <a:endParaRPr lang="it-IT"/>
                </a:p>
              </c:txPr>
              <c:dLblPos val="outEnd"/>
              <c:showLegendKey val="0"/>
              <c:showVal val="0"/>
              <c:showCatName val="1"/>
              <c:showSerName val="0"/>
              <c:showPercent val="1"/>
              <c:showBubbleSize val="0"/>
              <c:extLst>
                <c:ext xmlns:c16="http://schemas.microsoft.com/office/drawing/2014/chart" uri="{C3380CC4-5D6E-409C-BE32-E72D297353CC}">
                  <c16:uniqueId val="{00000007-29CA-42C9-BF8B-AF61E8BF97F3}"/>
                </c:ext>
              </c:extLst>
            </c:dLbl>
            <c:dLbl>
              <c:idx val="4"/>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tx1"/>
                      </a:solidFill>
                      <a:latin typeface="+mn-lt"/>
                      <a:ea typeface="+mn-ea"/>
                      <a:cs typeface="+mn-cs"/>
                    </a:defRPr>
                  </a:pPr>
                  <a:endParaRPr lang="it-IT"/>
                </a:p>
              </c:txPr>
              <c:dLblPos val="outEnd"/>
              <c:showLegendKey val="0"/>
              <c:showVal val="0"/>
              <c:showCatName val="1"/>
              <c:showSerName val="0"/>
              <c:showPercent val="1"/>
              <c:showBubbleSize val="0"/>
              <c:extLst>
                <c:ext xmlns:c16="http://schemas.microsoft.com/office/drawing/2014/chart" uri="{C3380CC4-5D6E-409C-BE32-E72D297353CC}">
                  <c16:uniqueId val="{00000009-29CA-42C9-BF8B-AF61E8BF97F3}"/>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tx1"/>
                    </a:solidFill>
                    <a:latin typeface="+mn-lt"/>
                    <a:ea typeface="+mn-ea"/>
                    <a:cs typeface="+mn-cs"/>
                  </a:defRPr>
                </a:pPr>
                <a:endParaRPr lang="it-IT"/>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'[Grafico in Microsoft PowerPoint]istogrammi'!$A$72:$A$76</c:f>
              <c:strCache>
                <c:ptCount val="5"/>
                <c:pt idx="0">
                  <c:v>n.d.</c:v>
                </c:pt>
                <c:pt idx="1">
                  <c:v>negative</c:v>
                </c:pt>
                <c:pt idx="2">
                  <c:v>LR-HPV</c:v>
                </c:pt>
                <c:pt idx="3">
                  <c:v>pHR-HPV</c:v>
                </c:pt>
                <c:pt idx="4">
                  <c:v>HR-HPV</c:v>
                </c:pt>
              </c:strCache>
            </c:strRef>
          </c:cat>
          <c:val>
            <c:numRef>
              <c:f>'[Grafico in Microsoft PowerPoint]istogrammi'!$B$72:$B$76</c:f>
              <c:numCache>
                <c:formatCode>General</c:formatCode>
                <c:ptCount val="5"/>
                <c:pt idx="0">
                  <c:v>53</c:v>
                </c:pt>
                <c:pt idx="1">
                  <c:v>4</c:v>
                </c:pt>
                <c:pt idx="2">
                  <c:v>11</c:v>
                </c:pt>
                <c:pt idx="3">
                  <c:v>13</c:v>
                </c:pt>
                <c:pt idx="4">
                  <c:v>101</c:v>
                </c:pt>
              </c:numCache>
            </c:numRef>
          </c:val>
          <c:extLst>
            <c:ext xmlns:c16="http://schemas.microsoft.com/office/drawing/2014/chart" uri="{C3380CC4-5D6E-409C-BE32-E72D297353CC}">
              <c16:uniqueId val="{0000000A-29CA-42C9-BF8B-AF61E8BF97F3}"/>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it-IT"/>
              <a:t>Distribution of HRHPV carriers in Pap test negative and positive patients</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it-IT"/>
        </a:p>
      </c:txPr>
    </c:title>
    <c:autoTitleDeleted val="0"/>
    <c:plotArea>
      <c:layout/>
      <c:barChart>
        <c:barDir val="col"/>
        <c:grouping val="clustered"/>
        <c:varyColors val="0"/>
        <c:ser>
          <c:idx val="0"/>
          <c:order val="0"/>
          <c:tx>
            <c:strRef>
              <c:f>Foglio2!$A$28</c:f>
              <c:strCache>
                <c:ptCount val="1"/>
                <c:pt idx="0">
                  <c:v>Pap test pos</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Foglio2!$B$27:$C$27</c:f>
              <c:strCache>
                <c:ptCount val="2"/>
                <c:pt idx="0">
                  <c:v>HRHPV+</c:v>
                </c:pt>
                <c:pt idx="1">
                  <c:v>HRHPV-</c:v>
                </c:pt>
              </c:strCache>
            </c:strRef>
          </c:cat>
          <c:val>
            <c:numRef>
              <c:f>Foglio2!$B$28:$C$28</c:f>
              <c:numCache>
                <c:formatCode>0.00</c:formatCode>
                <c:ptCount val="2"/>
                <c:pt idx="0">
                  <c:v>0.34649999999999997</c:v>
                </c:pt>
                <c:pt idx="1">
                  <c:v>0.42859999999999998</c:v>
                </c:pt>
              </c:numCache>
            </c:numRef>
          </c:val>
          <c:extLst>
            <c:ext xmlns:c16="http://schemas.microsoft.com/office/drawing/2014/chart" uri="{C3380CC4-5D6E-409C-BE32-E72D297353CC}">
              <c16:uniqueId val="{00000000-0F22-4045-99DB-C3575F0E1226}"/>
            </c:ext>
          </c:extLst>
        </c:ser>
        <c:ser>
          <c:idx val="1"/>
          <c:order val="1"/>
          <c:tx>
            <c:strRef>
              <c:f>Foglio2!$A$29</c:f>
              <c:strCache>
                <c:ptCount val="1"/>
                <c:pt idx="0">
                  <c:v>Pap test neg</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Foglio2!$B$27:$C$27</c:f>
              <c:strCache>
                <c:ptCount val="2"/>
                <c:pt idx="0">
                  <c:v>HRHPV+</c:v>
                </c:pt>
                <c:pt idx="1">
                  <c:v>HRHPV-</c:v>
                </c:pt>
              </c:strCache>
            </c:strRef>
          </c:cat>
          <c:val>
            <c:numRef>
              <c:f>Foglio2!$B$29:$C$29</c:f>
              <c:numCache>
                <c:formatCode>0.00</c:formatCode>
                <c:ptCount val="2"/>
                <c:pt idx="0">
                  <c:v>0.65349999999999997</c:v>
                </c:pt>
                <c:pt idx="1">
                  <c:v>0.57140000000000002</c:v>
                </c:pt>
              </c:numCache>
            </c:numRef>
          </c:val>
          <c:extLst>
            <c:ext xmlns:c16="http://schemas.microsoft.com/office/drawing/2014/chart" uri="{C3380CC4-5D6E-409C-BE32-E72D297353CC}">
              <c16:uniqueId val="{00000001-0F22-4045-99DB-C3575F0E1226}"/>
            </c:ext>
          </c:extLst>
        </c:ser>
        <c:dLbls>
          <c:dLblPos val="outEnd"/>
          <c:showLegendKey val="0"/>
          <c:showVal val="1"/>
          <c:showCatName val="0"/>
          <c:showSerName val="0"/>
          <c:showPercent val="0"/>
          <c:showBubbleSize val="0"/>
        </c:dLbls>
        <c:gapWidth val="100"/>
        <c:overlap val="-24"/>
        <c:axId val="475597408"/>
        <c:axId val="475597736"/>
      </c:barChart>
      <c:catAx>
        <c:axId val="475597408"/>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it-IT"/>
          </a:p>
        </c:txPr>
        <c:crossAx val="475597736"/>
        <c:crosses val="autoZero"/>
        <c:auto val="1"/>
        <c:lblAlgn val="ctr"/>
        <c:lblOffset val="100"/>
        <c:noMultiLvlLbl val="0"/>
      </c:catAx>
      <c:valAx>
        <c:axId val="475597736"/>
        <c:scaling>
          <c:orientation val="minMax"/>
        </c:scaling>
        <c:delete val="1"/>
        <c:axPos val="l"/>
        <c:numFmt formatCode="0.00" sourceLinked="1"/>
        <c:majorTickMark val="out"/>
        <c:minorTickMark val="none"/>
        <c:tickLblPos val="nextTo"/>
        <c:crossAx val="475597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F557-4E9F-A06E-DAE8FC7680DF}"/>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F557-4E9F-A06E-DAE8FC7680DF}"/>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F557-4E9F-A06E-DAE8FC7680DF}"/>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F557-4E9F-A06E-DAE8FC7680DF}"/>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it-IT"/>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Foglio3!$A$3:$A$6</c:f>
              <c:strCache>
                <c:ptCount val="4"/>
                <c:pt idx="0">
                  <c:v>negative</c:v>
                </c:pt>
                <c:pt idx="1">
                  <c:v>LSIL</c:v>
                </c:pt>
                <c:pt idx="2">
                  <c:v>HSIL</c:v>
                </c:pt>
                <c:pt idx="3">
                  <c:v>CIS</c:v>
                </c:pt>
              </c:strCache>
            </c:strRef>
          </c:cat>
          <c:val>
            <c:numRef>
              <c:f>Foglio3!$B$3:$B$6</c:f>
              <c:numCache>
                <c:formatCode>General</c:formatCode>
                <c:ptCount val="4"/>
                <c:pt idx="0">
                  <c:v>27</c:v>
                </c:pt>
                <c:pt idx="1">
                  <c:v>27</c:v>
                </c:pt>
                <c:pt idx="2">
                  <c:v>9</c:v>
                </c:pt>
                <c:pt idx="3">
                  <c:v>1</c:v>
                </c:pt>
              </c:numCache>
            </c:numRef>
          </c:val>
          <c:extLst>
            <c:ext xmlns:c16="http://schemas.microsoft.com/office/drawing/2014/chart" uri="{C3380CC4-5D6E-409C-BE32-E72D297353CC}">
              <c16:uniqueId val="{00000008-F557-4E9F-A06E-DAE8FC7680DF}"/>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24E00A-1991-4896-855B-6C2D2DCC25F5}" type="doc">
      <dgm:prSet loTypeId="urn:microsoft.com/office/officeart/2005/8/layout/vList3" loCatId="list" qsTypeId="urn:microsoft.com/office/officeart/2005/8/quickstyle/3d1" qsCatId="3D" csTypeId="urn:microsoft.com/office/officeart/2005/8/colors/accent0_3" csCatId="mainScheme" phldr="1"/>
      <dgm:spPr/>
      <dgm:t>
        <a:bodyPr/>
        <a:lstStyle/>
        <a:p>
          <a:endParaRPr lang="it-IT"/>
        </a:p>
      </dgm:t>
    </dgm:pt>
    <dgm:pt modelId="{A3C5D984-E4E2-42A3-A48D-A6756B68B0BE}">
      <dgm:prSet custT="1"/>
      <dgm:spPr/>
      <dgm:t>
        <a:bodyPr/>
        <a:lstStyle/>
        <a:p>
          <a:r>
            <a:rPr lang="en-US" sz="1600" dirty="0"/>
            <a:t>Low-grade and high-grade intraepithelial lesions determined by HPV can be early detected by </a:t>
          </a:r>
          <a:r>
            <a:rPr lang="en-US" sz="1600" b="1" dirty="0"/>
            <a:t>anal Pap test</a:t>
          </a:r>
          <a:endParaRPr lang="it-IT" sz="1600" baseline="30000" dirty="0"/>
        </a:p>
      </dgm:t>
    </dgm:pt>
    <dgm:pt modelId="{87B30EF5-D5F4-4147-B23F-DB0010CDD65B}" type="parTrans" cxnId="{2908BBEF-515A-48C8-8982-A8A32A03ACCD}">
      <dgm:prSet/>
      <dgm:spPr/>
      <dgm:t>
        <a:bodyPr/>
        <a:lstStyle/>
        <a:p>
          <a:endParaRPr lang="it-IT" sz="1400"/>
        </a:p>
      </dgm:t>
    </dgm:pt>
    <dgm:pt modelId="{8BF740ED-B879-4DFE-8323-3C21A7001623}" type="sibTrans" cxnId="{2908BBEF-515A-48C8-8982-A8A32A03ACCD}">
      <dgm:prSet/>
      <dgm:spPr/>
      <dgm:t>
        <a:bodyPr/>
        <a:lstStyle/>
        <a:p>
          <a:endParaRPr lang="it-IT" sz="1400"/>
        </a:p>
      </dgm:t>
    </dgm:pt>
    <dgm:pt modelId="{1839927A-7228-4471-B7D5-9C638E45FB52}">
      <dgm:prSet phldrT="[Testo]" custT="1"/>
      <dgm:spPr/>
      <dgm:t>
        <a:bodyPr/>
        <a:lstStyle/>
        <a:p>
          <a:r>
            <a:rPr lang="en-US" sz="1600" dirty="0"/>
            <a:t>The presence of HRHPV can be determined by </a:t>
          </a:r>
          <a:r>
            <a:rPr lang="en-US" sz="1600" b="1" dirty="0"/>
            <a:t>PCR</a:t>
          </a:r>
          <a:r>
            <a:rPr lang="en-US" sz="1600" dirty="0"/>
            <a:t> on a cytological sample</a:t>
          </a:r>
          <a:endParaRPr lang="it-IT" sz="1600" dirty="0"/>
        </a:p>
      </dgm:t>
    </dgm:pt>
    <dgm:pt modelId="{0B88E94E-760B-44AE-942F-C83CB5B36DAC}" type="parTrans" cxnId="{00313CFC-2B82-4679-8C75-57456B4EA5EC}">
      <dgm:prSet/>
      <dgm:spPr/>
      <dgm:t>
        <a:bodyPr/>
        <a:lstStyle/>
        <a:p>
          <a:endParaRPr lang="it-IT" sz="1400"/>
        </a:p>
      </dgm:t>
    </dgm:pt>
    <dgm:pt modelId="{CFD1DDF4-9168-4748-B1F9-6A564B3EFB77}" type="sibTrans" cxnId="{00313CFC-2B82-4679-8C75-57456B4EA5EC}">
      <dgm:prSet/>
      <dgm:spPr/>
      <dgm:t>
        <a:bodyPr/>
        <a:lstStyle/>
        <a:p>
          <a:endParaRPr lang="it-IT" sz="1400"/>
        </a:p>
      </dgm:t>
    </dgm:pt>
    <dgm:pt modelId="{50C4FE97-C045-4590-94F2-B2E3017FE913}">
      <dgm:prSet phldrT="[Testo]" custT="1"/>
      <dgm:spPr/>
      <dgm:t>
        <a:bodyPr/>
        <a:lstStyle/>
        <a:p>
          <a:r>
            <a:rPr lang="en-GB" sz="1600" dirty="0"/>
            <a:t>According to </a:t>
          </a:r>
          <a:r>
            <a:rPr lang="en-GB" sz="1600" b="1" dirty="0"/>
            <a:t>literature</a:t>
          </a:r>
          <a:r>
            <a:rPr lang="en-GB" sz="1600" dirty="0"/>
            <a:t> MSM patients with HIV infection should yearly undergo an anal pap test with cytology. Then, a </a:t>
          </a:r>
          <a:r>
            <a:rPr lang="en-GB" sz="1600" b="1" dirty="0"/>
            <a:t>High-Resolution </a:t>
          </a:r>
          <a:r>
            <a:rPr lang="en-GB" sz="1600" b="1" dirty="0" err="1"/>
            <a:t>Anoscopy</a:t>
          </a:r>
          <a:r>
            <a:rPr lang="en-GB" sz="1600" b="1" dirty="0"/>
            <a:t> </a:t>
          </a:r>
          <a:r>
            <a:rPr lang="en-GB" sz="1600" dirty="0"/>
            <a:t>(</a:t>
          </a:r>
          <a:r>
            <a:rPr lang="en-GB" sz="1600" b="1" dirty="0"/>
            <a:t>HRA</a:t>
          </a:r>
          <a:r>
            <a:rPr lang="en-GB" sz="1600" dirty="0"/>
            <a:t>) is suggested with positive cytology</a:t>
          </a:r>
          <a:r>
            <a:rPr lang="en-GB" sz="1600" baseline="30000" dirty="0"/>
            <a:t>1</a:t>
          </a:r>
          <a:r>
            <a:rPr lang="en-GB" sz="1600" dirty="0"/>
            <a:t>. </a:t>
          </a:r>
          <a:endParaRPr lang="it-IT" sz="1600" dirty="0"/>
        </a:p>
      </dgm:t>
    </dgm:pt>
    <dgm:pt modelId="{DE4F212F-EE47-4B1E-A8B2-2214EE27D8D5}" type="parTrans" cxnId="{3797E1F4-5A15-4547-AE34-9D514046155C}">
      <dgm:prSet/>
      <dgm:spPr/>
      <dgm:t>
        <a:bodyPr/>
        <a:lstStyle/>
        <a:p>
          <a:endParaRPr lang="it-IT" sz="1400"/>
        </a:p>
      </dgm:t>
    </dgm:pt>
    <dgm:pt modelId="{84379567-83EA-4E92-B880-7D9EEE5F875D}" type="sibTrans" cxnId="{3797E1F4-5A15-4547-AE34-9D514046155C}">
      <dgm:prSet/>
      <dgm:spPr/>
      <dgm:t>
        <a:bodyPr/>
        <a:lstStyle/>
        <a:p>
          <a:endParaRPr lang="it-IT" sz="1400"/>
        </a:p>
      </dgm:t>
    </dgm:pt>
    <dgm:pt modelId="{0873528B-678B-434D-AF49-60561DBFD522}" type="pres">
      <dgm:prSet presAssocID="{4424E00A-1991-4896-855B-6C2D2DCC25F5}" presName="linearFlow" presStyleCnt="0">
        <dgm:presLayoutVars>
          <dgm:dir/>
          <dgm:resizeHandles val="exact"/>
        </dgm:presLayoutVars>
      </dgm:prSet>
      <dgm:spPr/>
    </dgm:pt>
    <dgm:pt modelId="{6B77B117-27D4-4B3F-885C-F5BB7627CA2B}" type="pres">
      <dgm:prSet presAssocID="{A3C5D984-E4E2-42A3-A48D-A6756B68B0BE}" presName="composite" presStyleCnt="0"/>
      <dgm:spPr/>
    </dgm:pt>
    <dgm:pt modelId="{E2469DA7-252D-495F-B649-1CE6B44B8E07}" type="pres">
      <dgm:prSet presAssocID="{A3C5D984-E4E2-42A3-A48D-A6756B68B0BE}"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13000" b="-13000"/>
          </a:stretch>
        </a:blipFill>
      </dgm:spPr>
    </dgm:pt>
    <dgm:pt modelId="{7157B308-EF7A-417F-A960-4CC22D63AD40}" type="pres">
      <dgm:prSet presAssocID="{A3C5D984-E4E2-42A3-A48D-A6756B68B0BE}" presName="txShp" presStyleLbl="node1" presStyleIdx="0" presStyleCnt="3">
        <dgm:presLayoutVars>
          <dgm:bulletEnabled val="1"/>
        </dgm:presLayoutVars>
      </dgm:prSet>
      <dgm:spPr/>
    </dgm:pt>
    <dgm:pt modelId="{DD8D7859-31DF-4323-9606-B79F1F2CBD02}" type="pres">
      <dgm:prSet presAssocID="{8BF740ED-B879-4DFE-8323-3C21A7001623}" presName="spacing" presStyleCnt="0"/>
      <dgm:spPr/>
    </dgm:pt>
    <dgm:pt modelId="{CE2305E6-4738-481C-BDC3-DB53A2523E6C}" type="pres">
      <dgm:prSet presAssocID="{1839927A-7228-4471-B7D5-9C638E45FB52}" presName="composite" presStyleCnt="0"/>
      <dgm:spPr/>
    </dgm:pt>
    <dgm:pt modelId="{97BE410D-2939-4F66-B972-23991AD9ED9F}" type="pres">
      <dgm:prSet presAssocID="{1839927A-7228-4471-B7D5-9C638E45FB52}" presName="imgShp" presStyleLbl="fgImgPlace1" presStyleIdx="1" presStyleCnt="3" custLinFactNeighborY="-22262"/>
      <dgm:spPr>
        <a:blipFill>
          <a:blip xmlns:r="http://schemas.openxmlformats.org/officeDocument/2006/relationships" r:embed="rId2">
            <a:extLst>
              <a:ext uri="{28A0092B-C50C-407E-A947-70E740481C1C}">
                <a14:useLocalDpi xmlns:a14="http://schemas.microsoft.com/office/drawing/2010/main" val="0"/>
              </a:ext>
            </a:extLst>
          </a:blip>
          <a:srcRect/>
          <a:stretch>
            <a:fillRect l="-24000" r="-24000"/>
          </a:stretch>
        </a:blipFill>
      </dgm:spPr>
    </dgm:pt>
    <dgm:pt modelId="{337A191F-3351-4A26-A399-DC840311E721}" type="pres">
      <dgm:prSet presAssocID="{1839927A-7228-4471-B7D5-9C638E45FB52}" presName="txShp" presStyleLbl="node1" presStyleIdx="1" presStyleCnt="3" custLinFactNeighborY="-22262">
        <dgm:presLayoutVars>
          <dgm:bulletEnabled val="1"/>
        </dgm:presLayoutVars>
      </dgm:prSet>
      <dgm:spPr/>
    </dgm:pt>
    <dgm:pt modelId="{49C3663D-28BD-435C-BB92-E799B8EC77C9}" type="pres">
      <dgm:prSet presAssocID="{CFD1DDF4-9168-4748-B1F9-6A564B3EFB77}" presName="spacing" presStyleCnt="0"/>
      <dgm:spPr/>
    </dgm:pt>
    <dgm:pt modelId="{F9E6F129-9937-4046-AEA7-DDB433A257A7}" type="pres">
      <dgm:prSet presAssocID="{50C4FE97-C045-4590-94F2-B2E3017FE913}" presName="composite" presStyleCnt="0"/>
      <dgm:spPr/>
    </dgm:pt>
    <dgm:pt modelId="{9DE27FBF-F897-4172-8A94-66338EB8D73B}" type="pres">
      <dgm:prSet presAssocID="{50C4FE97-C045-4590-94F2-B2E3017FE913}" presName="imgShp" presStyleLbl="fgImgPlace1" presStyleIdx="2" presStyleCnt="3" custLinFactNeighborY="-43513"/>
      <dgm:spPr>
        <a:blipFill>
          <a:blip xmlns:r="http://schemas.openxmlformats.org/officeDocument/2006/relationships" r:embed="rId3">
            <a:extLst>
              <a:ext uri="{28A0092B-C50C-407E-A947-70E740481C1C}">
                <a14:useLocalDpi xmlns:a14="http://schemas.microsoft.com/office/drawing/2010/main" val="0"/>
              </a:ext>
            </a:extLst>
          </a:blip>
          <a:srcRect/>
          <a:stretch>
            <a:fillRect t="-12000" b="-12000"/>
          </a:stretch>
        </a:blipFill>
      </dgm:spPr>
    </dgm:pt>
    <dgm:pt modelId="{14BDC210-437D-419E-8939-A7C35ADA22FE}" type="pres">
      <dgm:prSet presAssocID="{50C4FE97-C045-4590-94F2-B2E3017FE913}" presName="txShp" presStyleLbl="node1" presStyleIdx="2" presStyleCnt="3" custLinFactNeighborY="-43513">
        <dgm:presLayoutVars>
          <dgm:bulletEnabled val="1"/>
        </dgm:presLayoutVars>
      </dgm:prSet>
      <dgm:spPr/>
    </dgm:pt>
  </dgm:ptLst>
  <dgm:cxnLst>
    <dgm:cxn modelId="{FD76F631-5E6E-4C90-BB81-EA7799C11245}" type="presOf" srcId="{A3C5D984-E4E2-42A3-A48D-A6756B68B0BE}" destId="{7157B308-EF7A-417F-A960-4CC22D63AD40}" srcOrd="0" destOrd="0" presId="urn:microsoft.com/office/officeart/2005/8/layout/vList3"/>
    <dgm:cxn modelId="{15BF7783-27CF-4116-AF19-BC494F3F948B}" type="presOf" srcId="{50C4FE97-C045-4590-94F2-B2E3017FE913}" destId="{14BDC210-437D-419E-8939-A7C35ADA22FE}" srcOrd="0" destOrd="0" presId="urn:microsoft.com/office/officeart/2005/8/layout/vList3"/>
    <dgm:cxn modelId="{459E33A3-9B5A-4002-8333-1D2C5B16F478}" type="presOf" srcId="{1839927A-7228-4471-B7D5-9C638E45FB52}" destId="{337A191F-3351-4A26-A399-DC840311E721}" srcOrd="0" destOrd="0" presId="urn:microsoft.com/office/officeart/2005/8/layout/vList3"/>
    <dgm:cxn modelId="{7EB47AB0-5DE9-4DC8-949F-C1468D591134}" type="presOf" srcId="{4424E00A-1991-4896-855B-6C2D2DCC25F5}" destId="{0873528B-678B-434D-AF49-60561DBFD522}" srcOrd="0" destOrd="0" presId="urn:microsoft.com/office/officeart/2005/8/layout/vList3"/>
    <dgm:cxn modelId="{2908BBEF-515A-48C8-8982-A8A32A03ACCD}" srcId="{4424E00A-1991-4896-855B-6C2D2DCC25F5}" destId="{A3C5D984-E4E2-42A3-A48D-A6756B68B0BE}" srcOrd="0" destOrd="0" parTransId="{87B30EF5-D5F4-4147-B23F-DB0010CDD65B}" sibTransId="{8BF740ED-B879-4DFE-8323-3C21A7001623}"/>
    <dgm:cxn modelId="{3797E1F4-5A15-4547-AE34-9D514046155C}" srcId="{4424E00A-1991-4896-855B-6C2D2DCC25F5}" destId="{50C4FE97-C045-4590-94F2-B2E3017FE913}" srcOrd="2" destOrd="0" parTransId="{DE4F212F-EE47-4B1E-A8B2-2214EE27D8D5}" sibTransId="{84379567-83EA-4E92-B880-7D9EEE5F875D}"/>
    <dgm:cxn modelId="{00313CFC-2B82-4679-8C75-57456B4EA5EC}" srcId="{4424E00A-1991-4896-855B-6C2D2DCC25F5}" destId="{1839927A-7228-4471-B7D5-9C638E45FB52}" srcOrd="1" destOrd="0" parTransId="{0B88E94E-760B-44AE-942F-C83CB5B36DAC}" sibTransId="{CFD1DDF4-9168-4748-B1F9-6A564B3EFB77}"/>
    <dgm:cxn modelId="{294A689B-4DBC-4E60-914E-05A24D75EE0C}" type="presParOf" srcId="{0873528B-678B-434D-AF49-60561DBFD522}" destId="{6B77B117-27D4-4B3F-885C-F5BB7627CA2B}" srcOrd="0" destOrd="0" presId="urn:microsoft.com/office/officeart/2005/8/layout/vList3"/>
    <dgm:cxn modelId="{25F6A218-4DA8-42A4-807B-848F5B166E6B}" type="presParOf" srcId="{6B77B117-27D4-4B3F-885C-F5BB7627CA2B}" destId="{E2469DA7-252D-495F-B649-1CE6B44B8E07}" srcOrd="0" destOrd="0" presId="urn:microsoft.com/office/officeart/2005/8/layout/vList3"/>
    <dgm:cxn modelId="{B0087934-9884-407E-844D-2AB265F02A35}" type="presParOf" srcId="{6B77B117-27D4-4B3F-885C-F5BB7627CA2B}" destId="{7157B308-EF7A-417F-A960-4CC22D63AD40}" srcOrd="1" destOrd="0" presId="urn:microsoft.com/office/officeart/2005/8/layout/vList3"/>
    <dgm:cxn modelId="{5BDA9BA4-29A2-468B-A7B2-B0C0AD1E9F0B}" type="presParOf" srcId="{0873528B-678B-434D-AF49-60561DBFD522}" destId="{DD8D7859-31DF-4323-9606-B79F1F2CBD02}" srcOrd="1" destOrd="0" presId="urn:microsoft.com/office/officeart/2005/8/layout/vList3"/>
    <dgm:cxn modelId="{B89A690C-03E1-4B47-87FB-CB3D36508DCC}" type="presParOf" srcId="{0873528B-678B-434D-AF49-60561DBFD522}" destId="{CE2305E6-4738-481C-BDC3-DB53A2523E6C}" srcOrd="2" destOrd="0" presId="urn:microsoft.com/office/officeart/2005/8/layout/vList3"/>
    <dgm:cxn modelId="{BEA7B033-1EA8-4A35-9281-C7F8274A766C}" type="presParOf" srcId="{CE2305E6-4738-481C-BDC3-DB53A2523E6C}" destId="{97BE410D-2939-4F66-B972-23991AD9ED9F}" srcOrd="0" destOrd="0" presId="urn:microsoft.com/office/officeart/2005/8/layout/vList3"/>
    <dgm:cxn modelId="{38D2395D-B2DF-44C7-AD4A-3ED68DDB2E04}" type="presParOf" srcId="{CE2305E6-4738-481C-BDC3-DB53A2523E6C}" destId="{337A191F-3351-4A26-A399-DC840311E721}" srcOrd="1" destOrd="0" presId="urn:microsoft.com/office/officeart/2005/8/layout/vList3"/>
    <dgm:cxn modelId="{7B49A39B-6BC5-495C-AB46-E98EF253A3C9}" type="presParOf" srcId="{0873528B-678B-434D-AF49-60561DBFD522}" destId="{49C3663D-28BD-435C-BB92-E799B8EC77C9}" srcOrd="3" destOrd="0" presId="urn:microsoft.com/office/officeart/2005/8/layout/vList3"/>
    <dgm:cxn modelId="{146F0437-750F-4DC4-9371-DE27D618E187}" type="presParOf" srcId="{0873528B-678B-434D-AF49-60561DBFD522}" destId="{F9E6F129-9937-4046-AEA7-DDB433A257A7}" srcOrd="4" destOrd="0" presId="urn:microsoft.com/office/officeart/2005/8/layout/vList3"/>
    <dgm:cxn modelId="{40E084C2-F377-452B-81DE-EDF4CC9FA4C8}" type="presParOf" srcId="{F9E6F129-9937-4046-AEA7-DDB433A257A7}" destId="{9DE27FBF-F897-4172-8A94-66338EB8D73B}" srcOrd="0" destOrd="0" presId="urn:microsoft.com/office/officeart/2005/8/layout/vList3"/>
    <dgm:cxn modelId="{71671502-6E5F-47A6-8921-A370B9B52990}" type="presParOf" srcId="{F9E6F129-9937-4046-AEA7-DDB433A257A7}" destId="{14BDC210-437D-419E-8939-A7C35ADA22FE}"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5A945C-ACBA-4461-AC35-4F9303AFA26E}"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it-IT"/>
        </a:p>
      </dgm:t>
    </dgm:pt>
    <dgm:pt modelId="{ADAFCAAB-B38B-489C-9E42-E8B842F32963}">
      <dgm:prSet phldrT="[Testo]"/>
      <dgm:spPr/>
      <dgm:t>
        <a:bodyPr/>
        <a:lstStyle/>
        <a:p>
          <a:r>
            <a:rPr lang="it-IT" dirty="0"/>
            <a:t>Pap test – HRHPV +</a:t>
          </a:r>
        </a:p>
      </dgm:t>
    </dgm:pt>
    <dgm:pt modelId="{0AF28B93-9805-4FBE-944A-319E58198B45}" type="parTrans" cxnId="{70A68D54-90A8-4923-92D4-5C7C2B4CD9FD}">
      <dgm:prSet/>
      <dgm:spPr/>
      <dgm:t>
        <a:bodyPr/>
        <a:lstStyle/>
        <a:p>
          <a:endParaRPr lang="it-IT"/>
        </a:p>
      </dgm:t>
    </dgm:pt>
    <dgm:pt modelId="{96BB27C7-A3A8-4EAC-ADD8-D2129EC077D9}" type="sibTrans" cxnId="{70A68D54-90A8-4923-92D4-5C7C2B4CD9FD}">
      <dgm:prSet/>
      <dgm:spPr/>
      <dgm:t>
        <a:bodyPr/>
        <a:lstStyle/>
        <a:p>
          <a:endParaRPr lang="it-IT"/>
        </a:p>
      </dgm:t>
    </dgm:pt>
    <dgm:pt modelId="{56734663-CA68-44AB-BE80-1E793AF7FE56}">
      <dgm:prSet phldrT="[Testo]"/>
      <dgm:spPr/>
      <dgm:t>
        <a:bodyPr/>
        <a:lstStyle/>
        <a:p>
          <a:r>
            <a:rPr lang="it-IT" dirty="0"/>
            <a:t>4 </a:t>
          </a:r>
          <a:r>
            <a:rPr lang="it-IT" dirty="0" err="1"/>
            <a:t>months</a:t>
          </a:r>
          <a:endParaRPr lang="it-IT" dirty="0"/>
        </a:p>
      </dgm:t>
    </dgm:pt>
    <dgm:pt modelId="{0458104E-1D78-421E-87C7-7047752A6921}" type="parTrans" cxnId="{6A3D24CB-459C-459B-8E72-C3496B7D1D43}">
      <dgm:prSet/>
      <dgm:spPr/>
      <dgm:t>
        <a:bodyPr/>
        <a:lstStyle/>
        <a:p>
          <a:endParaRPr lang="it-IT"/>
        </a:p>
      </dgm:t>
    </dgm:pt>
    <dgm:pt modelId="{1EDB915B-003A-4289-86FC-4F421A73BF9E}" type="sibTrans" cxnId="{6A3D24CB-459C-459B-8E72-C3496B7D1D43}">
      <dgm:prSet/>
      <dgm:spPr/>
      <dgm:t>
        <a:bodyPr/>
        <a:lstStyle/>
        <a:p>
          <a:endParaRPr lang="it-IT"/>
        </a:p>
      </dgm:t>
    </dgm:pt>
    <dgm:pt modelId="{FB535368-46B3-48C9-931C-F8E71CFF442A}">
      <dgm:prSet phldrT="[Testo]"/>
      <dgm:spPr/>
      <dgm:t>
        <a:bodyPr/>
        <a:lstStyle/>
        <a:p>
          <a:r>
            <a:rPr lang="it-IT" dirty="0"/>
            <a:t>Second HRA: L-SIL</a:t>
          </a:r>
        </a:p>
      </dgm:t>
    </dgm:pt>
    <dgm:pt modelId="{5DA54537-A907-48F6-B59F-F7EA86CE061D}" type="parTrans" cxnId="{75F364F1-1ABF-440C-B64A-0FD016B600A5}">
      <dgm:prSet/>
      <dgm:spPr/>
      <dgm:t>
        <a:bodyPr/>
        <a:lstStyle/>
        <a:p>
          <a:endParaRPr lang="it-IT"/>
        </a:p>
      </dgm:t>
    </dgm:pt>
    <dgm:pt modelId="{BA2B2D7F-B10F-4825-95B1-3F213BB16927}" type="sibTrans" cxnId="{75F364F1-1ABF-440C-B64A-0FD016B600A5}">
      <dgm:prSet/>
      <dgm:spPr/>
      <dgm:t>
        <a:bodyPr/>
        <a:lstStyle/>
        <a:p>
          <a:endParaRPr lang="it-IT"/>
        </a:p>
      </dgm:t>
    </dgm:pt>
    <dgm:pt modelId="{6EFD6D58-EE27-4C38-AFF0-6E6878C08FEC}">
      <dgm:prSet phldrT="[Testo]"/>
      <dgm:spPr/>
      <dgm:t>
        <a:bodyPr/>
        <a:lstStyle/>
        <a:p>
          <a:r>
            <a:rPr lang="it-IT" dirty="0"/>
            <a:t>4 </a:t>
          </a:r>
          <a:r>
            <a:rPr lang="it-IT" dirty="0" err="1"/>
            <a:t>months</a:t>
          </a:r>
          <a:endParaRPr lang="it-IT" dirty="0"/>
        </a:p>
      </dgm:t>
    </dgm:pt>
    <dgm:pt modelId="{43202B37-2CAB-4682-BD54-DED565404406}" type="parTrans" cxnId="{DA738CB2-5827-4093-94F7-ADFE3DF9393D}">
      <dgm:prSet/>
      <dgm:spPr/>
      <dgm:t>
        <a:bodyPr/>
        <a:lstStyle/>
        <a:p>
          <a:endParaRPr lang="it-IT"/>
        </a:p>
      </dgm:t>
    </dgm:pt>
    <dgm:pt modelId="{BF775C0B-A75F-4D46-B7DE-F6CCF08B3AAE}" type="sibTrans" cxnId="{DA738CB2-5827-4093-94F7-ADFE3DF9393D}">
      <dgm:prSet/>
      <dgm:spPr/>
      <dgm:t>
        <a:bodyPr/>
        <a:lstStyle/>
        <a:p>
          <a:endParaRPr lang="it-IT"/>
        </a:p>
      </dgm:t>
    </dgm:pt>
    <dgm:pt modelId="{CE8407D0-FB51-45BB-8B80-B6C41F10DCB8}">
      <dgm:prSet phldrT="[Testo]"/>
      <dgm:spPr/>
      <dgm:t>
        <a:bodyPr/>
        <a:lstStyle/>
        <a:p>
          <a:r>
            <a:rPr lang="it-IT" dirty="0"/>
            <a:t>Second HRA: H-SIL</a:t>
          </a:r>
        </a:p>
      </dgm:t>
    </dgm:pt>
    <dgm:pt modelId="{5D8A685F-43CD-43A5-8A4F-C52B6F24B98D}" type="parTrans" cxnId="{299A8EA0-83D7-4F4A-9C66-C7138E38E148}">
      <dgm:prSet/>
      <dgm:spPr/>
      <dgm:t>
        <a:bodyPr/>
        <a:lstStyle/>
        <a:p>
          <a:endParaRPr lang="it-IT"/>
        </a:p>
      </dgm:t>
    </dgm:pt>
    <dgm:pt modelId="{659EF3A3-17D5-49B3-B5C9-01CAD3B69F33}" type="sibTrans" cxnId="{299A8EA0-83D7-4F4A-9C66-C7138E38E148}">
      <dgm:prSet/>
      <dgm:spPr/>
      <dgm:t>
        <a:bodyPr/>
        <a:lstStyle/>
        <a:p>
          <a:endParaRPr lang="it-IT"/>
        </a:p>
      </dgm:t>
    </dgm:pt>
    <dgm:pt modelId="{2176B771-1018-44B0-BEF4-F47C64A15FDD}">
      <dgm:prSet phldrT="[Testo]"/>
      <dgm:spPr/>
      <dgm:t>
        <a:bodyPr/>
        <a:lstStyle/>
        <a:p>
          <a:r>
            <a:rPr lang="it-IT" dirty="0"/>
            <a:t>First HRA: H-SIL</a:t>
          </a:r>
        </a:p>
      </dgm:t>
    </dgm:pt>
    <dgm:pt modelId="{55E27504-CD32-4A2E-B958-29BF08E4BB4B}" type="parTrans" cxnId="{EDA6970C-8E87-4AC1-AC19-66F1E51B2BE7}">
      <dgm:prSet/>
      <dgm:spPr/>
      <dgm:t>
        <a:bodyPr/>
        <a:lstStyle/>
        <a:p>
          <a:endParaRPr lang="it-IT"/>
        </a:p>
      </dgm:t>
    </dgm:pt>
    <dgm:pt modelId="{58B1DD86-5370-43EF-8D78-CC3011DEDFB6}" type="sibTrans" cxnId="{EDA6970C-8E87-4AC1-AC19-66F1E51B2BE7}">
      <dgm:prSet/>
      <dgm:spPr/>
      <dgm:t>
        <a:bodyPr/>
        <a:lstStyle/>
        <a:p>
          <a:endParaRPr lang="it-IT"/>
        </a:p>
      </dgm:t>
    </dgm:pt>
    <dgm:pt modelId="{3284905E-DDF0-4D18-8578-CA80B0F5CD90}">
      <dgm:prSet phldrT="[Testo]"/>
      <dgm:spPr/>
      <dgm:t>
        <a:bodyPr/>
        <a:lstStyle/>
        <a:p>
          <a:r>
            <a:rPr lang="it-IT" dirty="0"/>
            <a:t>DTC + 1 mt</a:t>
          </a:r>
        </a:p>
      </dgm:t>
    </dgm:pt>
    <dgm:pt modelId="{22E6E6B3-7172-473F-A02B-DF016A39E241}" type="parTrans" cxnId="{63E63376-C206-4D4A-9FC0-2D3A2430734D}">
      <dgm:prSet/>
      <dgm:spPr/>
      <dgm:t>
        <a:bodyPr/>
        <a:lstStyle/>
        <a:p>
          <a:endParaRPr lang="it-IT"/>
        </a:p>
      </dgm:t>
    </dgm:pt>
    <dgm:pt modelId="{90EC3268-0FAF-4486-BECD-9B839FEA6D14}" type="sibTrans" cxnId="{63E63376-C206-4D4A-9FC0-2D3A2430734D}">
      <dgm:prSet/>
      <dgm:spPr/>
      <dgm:t>
        <a:bodyPr/>
        <a:lstStyle/>
        <a:p>
          <a:endParaRPr lang="it-IT"/>
        </a:p>
      </dgm:t>
    </dgm:pt>
    <dgm:pt modelId="{83DFF4E5-8839-49B1-80EE-B071A799B8FE}">
      <dgm:prSet phldrT="[Testo]"/>
      <dgm:spPr/>
      <dgm:t>
        <a:bodyPr/>
        <a:lstStyle/>
        <a:p>
          <a:r>
            <a:rPr lang="it-IT" dirty="0"/>
            <a:t>Second HRA: CIS</a:t>
          </a:r>
        </a:p>
      </dgm:t>
    </dgm:pt>
    <dgm:pt modelId="{0D13C00E-57CB-49E0-A86E-68968CEFBD0D}" type="parTrans" cxnId="{4E8A7A6C-E67F-444B-83D4-8333F65AA009}">
      <dgm:prSet/>
      <dgm:spPr/>
      <dgm:t>
        <a:bodyPr/>
        <a:lstStyle/>
        <a:p>
          <a:endParaRPr lang="it-IT"/>
        </a:p>
      </dgm:t>
    </dgm:pt>
    <dgm:pt modelId="{A9C0BF5C-339E-4310-9F4D-EE7CA97F4924}" type="sibTrans" cxnId="{4E8A7A6C-E67F-444B-83D4-8333F65AA009}">
      <dgm:prSet/>
      <dgm:spPr/>
      <dgm:t>
        <a:bodyPr/>
        <a:lstStyle/>
        <a:p>
          <a:endParaRPr lang="it-IT"/>
        </a:p>
      </dgm:t>
    </dgm:pt>
    <dgm:pt modelId="{C38BCEAE-431C-42EA-B4EC-B77673384289}">
      <dgm:prSet phldrT="[Testo]"/>
      <dgm:spPr/>
      <dgm:t>
        <a:bodyPr/>
        <a:lstStyle/>
        <a:p>
          <a:r>
            <a:rPr lang="it-IT" dirty="0"/>
            <a:t>First HRA: negative</a:t>
          </a:r>
        </a:p>
      </dgm:t>
    </dgm:pt>
    <dgm:pt modelId="{160D7E43-2F07-4D73-A382-D508B5C0204F}" type="parTrans" cxnId="{CCB4E960-370C-4B91-BD88-19FCD8097AB6}">
      <dgm:prSet/>
      <dgm:spPr/>
      <dgm:t>
        <a:bodyPr/>
        <a:lstStyle/>
        <a:p>
          <a:endParaRPr lang="it-IT"/>
        </a:p>
      </dgm:t>
    </dgm:pt>
    <dgm:pt modelId="{A3B5DC68-33B5-4EDA-8A89-13E1E17FDB79}" type="sibTrans" cxnId="{CCB4E960-370C-4B91-BD88-19FCD8097AB6}">
      <dgm:prSet/>
      <dgm:spPr/>
      <dgm:t>
        <a:bodyPr/>
        <a:lstStyle/>
        <a:p>
          <a:endParaRPr lang="it-IT"/>
        </a:p>
      </dgm:t>
    </dgm:pt>
    <dgm:pt modelId="{61E56D11-80C4-40DC-8B58-2DA3838F6082}">
      <dgm:prSet phldrT="[Testo]"/>
      <dgm:spPr/>
      <dgm:t>
        <a:bodyPr/>
        <a:lstStyle/>
        <a:p>
          <a:r>
            <a:rPr lang="it-IT" dirty="0"/>
            <a:t>First HRA: L-SIL</a:t>
          </a:r>
        </a:p>
      </dgm:t>
    </dgm:pt>
    <dgm:pt modelId="{B2F48CBE-5CF0-4CD3-94FE-C6CCD6F3FA1B}" type="parTrans" cxnId="{3DF04A4C-F4DC-4ED9-A22E-190DC2E33CA4}">
      <dgm:prSet/>
      <dgm:spPr/>
      <dgm:t>
        <a:bodyPr/>
        <a:lstStyle/>
        <a:p>
          <a:endParaRPr lang="it-IT"/>
        </a:p>
      </dgm:t>
    </dgm:pt>
    <dgm:pt modelId="{1F5F4848-4A04-46B6-9EDE-57283C80B794}" type="sibTrans" cxnId="{3DF04A4C-F4DC-4ED9-A22E-190DC2E33CA4}">
      <dgm:prSet/>
      <dgm:spPr/>
      <dgm:t>
        <a:bodyPr/>
        <a:lstStyle/>
        <a:p>
          <a:endParaRPr lang="it-IT"/>
        </a:p>
      </dgm:t>
    </dgm:pt>
    <dgm:pt modelId="{03F388C1-0DBF-46C6-9A6F-F4F00C36DA89}" type="pres">
      <dgm:prSet presAssocID="{255A945C-ACBA-4461-AC35-4F9303AFA26E}" presName="Name0" presStyleCnt="0">
        <dgm:presLayoutVars>
          <dgm:chPref val="3"/>
          <dgm:dir/>
          <dgm:animLvl val="lvl"/>
          <dgm:resizeHandles/>
        </dgm:presLayoutVars>
      </dgm:prSet>
      <dgm:spPr/>
    </dgm:pt>
    <dgm:pt modelId="{AA60421A-CFBE-4B67-A00F-3A331DFF4433}" type="pres">
      <dgm:prSet presAssocID="{ADAFCAAB-B38B-489C-9E42-E8B842F32963}" presName="horFlow" presStyleCnt="0"/>
      <dgm:spPr/>
    </dgm:pt>
    <dgm:pt modelId="{83291EB4-1864-4D11-AC66-60B92729E3AD}" type="pres">
      <dgm:prSet presAssocID="{ADAFCAAB-B38B-489C-9E42-E8B842F32963}" presName="bigChev" presStyleLbl="node1" presStyleIdx="0" presStyleCnt="3"/>
      <dgm:spPr/>
    </dgm:pt>
    <dgm:pt modelId="{70E3D1AB-3766-4876-AFDE-1DB8CE37C2C9}" type="pres">
      <dgm:prSet presAssocID="{160D7E43-2F07-4D73-A382-D508B5C0204F}" presName="parTrans" presStyleCnt="0"/>
      <dgm:spPr/>
    </dgm:pt>
    <dgm:pt modelId="{E016DB2D-823A-4180-8D39-D12AABDE0A52}" type="pres">
      <dgm:prSet presAssocID="{C38BCEAE-431C-42EA-B4EC-B77673384289}" presName="node" presStyleLbl="alignAccFollowNode1" presStyleIdx="0" presStyleCnt="7">
        <dgm:presLayoutVars>
          <dgm:bulletEnabled val="1"/>
        </dgm:presLayoutVars>
      </dgm:prSet>
      <dgm:spPr/>
    </dgm:pt>
    <dgm:pt modelId="{1B4AA1FA-CCF6-4F8D-99B6-0825EB6FD594}" type="pres">
      <dgm:prSet presAssocID="{A3B5DC68-33B5-4EDA-8A89-13E1E17FDB79}" presName="sibTrans" presStyleCnt="0"/>
      <dgm:spPr/>
    </dgm:pt>
    <dgm:pt modelId="{B1B2E04D-246C-4A99-8B5C-D2DBE9CBFEEE}" type="pres">
      <dgm:prSet presAssocID="{56734663-CA68-44AB-BE80-1E793AF7FE56}" presName="node" presStyleLbl="alignAccFollowNode1" presStyleIdx="1" presStyleCnt="7">
        <dgm:presLayoutVars>
          <dgm:bulletEnabled val="1"/>
        </dgm:presLayoutVars>
      </dgm:prSet>
      <dgm:spPr/>
    </dgm:pt>
    <dgm:pt modelId="{3CE6F249-CE9C-44CA-8BC0-455E68745BBB}" type="pres">
      <dgm:prSet presAssocID="{1EDB915B-003A-4289-86FC-4F421A73BF9E}" presName="sibTrans" presStyleCnt="0"/>
      <dgm:spPr/>
    </dgm:pt>
    <dgm:pt modelId="{5EFF84B9-E124-4E15-9794-B1F4ADBCF8A7}" type="pres">
      <dgm:prSet presAssocID="{FB535368-46B3-48C9-931C-F8E71CFF442A}" presName="node" presStyleLbl="alignAccFollowNode1" presStyleIdx="2" presStyleCnt="7">
        <dgm:presLayoutVars>
          <dgm:bulletEnabled val="1"/>
        </dgm:presLayoutVars>
      </dgm:prSet>
      <dgm:spPr/>
    </dgm:pt>
    <dgm:pt modelId="{D430256F-AEAD-47E7-B00B-8E4958603720}" type="pres">
      <dgm:prSet presAssocID="{ADAFCAAB-B38B-489C-9E42-E8B842F32963}" presName="vSp" presStyleCnt="0"/>
      <dgm:spPr/>
    </dgm:pt>
    <dgm:pt modelId="{F5009CC9-9990-4C59-A387-564D2443423B}" type="pres">
      <dgm:prSet presAssocID="{61E56D11-80C4-40DC-8B58-2DA3838F6082}" presName="horFlow" presStyleCnt="0"/>
      <dgm:spPr/>
    </dgm:pt>
    <dgm:pt modelId="{BC08077D-E083-4349-8B20-997DE9014FEC}" type="pres">
      <dgm:prSet presAssocID="{61E56D11-80C4-40DC-8B58-2DA3838F6082}" presName="bigChev" presStyleLbl="node1" presStyleIdx="1" presStyleCnt="3"/>
      <dgm:spPr/>
    </dgm:pt>
    <dgm:pt modelId="{536E1AD5-40BE-41AC-8A5C-B767F2104F34}" type="pres">
      <dgm:prSet presAssocID="{43202B37-2CAB-4682-BD54-DED565404406}" presName="parTrans" presStyleCnt="0"/>
      <dgm:spPr/>
    </dgm:pt>
    <dgm:pt modelId="{04EB5DE7-75C3-40C7-82CE-020DDA35A98F}" type="pres">
      <dgm:prSet presAssocID="{6EFD6D58-EE27-4C38-AFF0-6E6878C08FEC}" presName="node" presStyleLbl="alignAccFollowNode1" presStyleIdx="3" presStyleCnt="7">
        <dgm:presLayoutVars>
          <dgm:bulletEnabled val="1"/>
        </dgm:presLayoutVars>
      </dgm:prSet>
      <dgm:spPr/>
    </dgm:pt>
    <dgm:pt modelId="{815BA65F-80AE-4649-92AD-65C7BDE83FDE}" type="pres">
      <dgm:prSet presAssocID="{BF775C0B-A75F-4D46-B7DE-F6CCF08B3AAE}" presName="sibTrans" presStyleCnt="0"/>
      <dgm:spPr/>
    </dgm:pt>
    <dgm:pt modelId="{EC0E3B1D-6867-42B5-9B1B-D3DDA5100384}" type="pres">
      <dgm:prSet presAssocID="{CE8407D0-FB51-45BB-8B80-B6C41F10DCB8}" presName="node" presStyleLbl="alignAccFollowNode1" presStyleIdx="4" presStyleCnt="7">
        <dgm:presLayoutVars>
          <dgm:bulletEnabled val="1"/>
        </dgm:presLayoutVars>
      </dgm:prSet>
      <dgm:spPr/>
    </dgm:pt>
    <dgm:pt modelId="{FB30C54F-B766-4E09-AB0B-2673FE8150DA}" type="pres">
      <dgm:prSet presAssocID="{61E56D11-80C4-40DC-8B58-2DA3838F6082}" presName="vSp" presStyleCnt="0"/>
      <dgm:spPr/>
    </dgm:pt>
    <dgm:pt modelId="{C2006041-8E78-4188-97AE-834E2685CE38}" type="pres">
      <dgm:prSet presAssocID="{2176B771-1018-44B0-BEF4-F47C64A15FDD}" presName="horFlow" presStyleCnt="0"/>
      <dgm:spPr/>
    </dgm:pt>
    <dgm:pt modelId="{25349917-46E6-4D89-A04A-35161AD3DAC0}" type="pres">
      <dgm:prSet presAssocID="{2176B771-1018-44B0-BEF4-F47C64A15FDD}" presName="bigChev" presStyleLbl="node1" presStyleIdx="2" presStyleCnt="3" custLinFactNeighborX="-1499" custLinFactNeighborY="3255"/>
      <dgm:spPr/>
    </dgm:pt>
    <dgm:pt modelId="{5BF6299E-B338-4D32-A8AB-AEED13421E70}" type="pres">
      <dgm:prSet presAssocID="{22E6E6B3-7172-473F-A02B-DF016A39E241}" presName="parTrans" presStyleCnt="0"/>
      <dgm:spPr/>
    </dgm:pt>
    <dgm:pt modelId="{1D94663A-5933-459E-B7E8-EAD554936B1E}" type="pres">
      <dgm:prSet presAssocID="{3284905E-DDF0-4D18-8578-CA80B0F5CD90}" presName="node" presStyleLbl="alignAccFollowNode1" presStyleIdx="5" presStyleCnt="7">
        <dgm:presLayoutVars>
          <dgm:bulletEnabled val="1"/>
        </dgm:presLayoutVars>
      </dgm:prSet>
      <dgm:spPr/>
    </dgm:pt>
    <dgm:pt modelId="{430B221E-E6EB-44FC-887F-E28DD6778B4A}" type="pres">
      <dgm:prSet presAssocID="{90EC3268-0FAF-4486-BECD-9B839FEA6D14}" presName="sibTrans" presStyleCnt="0"/>
      <dgm:spPr/>
    </dgm:pt>
    <dgm:pt modelId="{0BBEE58A-D0CE-41C2-BB74-08A891648A19}" type="pres">
      <dgm:prSet presAssocID="{83DFF4E5-8839-49B1-80EE-B071A799B8FE}" presName="node" presStyleLbl="alignAccFollowNode1" presStyleIdx="6" presStyleCnt="7">
        <dgm:presLayoutVars>
          <dgm:bulletEnabled val="1"/>
        </dgm:presLayoutVars>
      </dgm:prSet>
      <dgm:spPr/>
    </dgm:pt>
  </dgm:ptLst>
  <dgm:cxnLst>
    <dgm:cxn modelId="{A0C9AE06-DFD9-4455-855D-1D0B63A57765}" type="presOf" srcId="{255A945C-ACBA-4461-AC35-4F9303AFA26E}" destId="{03F388C1-0DBF-46C6-9A6F-F4F00C36DA89}" srcOrd="0" destOrd="0" presId="urn:microsoft.com/office/officeart/2005/8/layout/lProcess3"/>
    <dgm:cxn modelId="{DB7ADB08-80F2-480F-8835-D200B3106978}" type="presOf" srcId="{C38BCEAE-431C-42EA-B4EC-B77673384289}" destId="{E016DB2D-823A-4180-8D39-D12AABDE0A52}" srcOrd="0" destOrd="0" presId="urn:microsoft.com/office/officeart/2005/8/layout/lProcess3"/>
    <dgm:cxn modelId="{EDA6970C-8E87-4AC1-AC19-66F1E51B2BE7}" srcId="{255A945C-ACBA-4461-AC35-4F9303AFA26E}" destId="{2176B771-1018-44B0-BEF4-F47C64A15FDD}" srcOrd="2" destOrd="0" parTransId="{55E27504-CD32-4A2E-B958-29BF08E4BB4B}" sibTransId="{58B1DD86-5370-43EF-8D78-CC3011DEDFB6}"/>
    <dgm:cxn modelId="{13C3C218-0EFE-440C-AE73-6D8A209A848D}" type="presOf" srcId="{FB535368-46B3-48C9-931C-F8E71CFF442A}" destId="{5EFF84B9-E124-4E15-9794-B1F4ADBCF8A7}" srcOrd="0" destOrd="0" presId="urn:microsoft.com/office/officeart/2005/8/layout/lProcess3"/>
    <dgm:cxn modelId="{CCB4E960-370C-4B91-BD88-19FCD8097AB6}" srcId="{ADAFCAAB-B38B-489C-9E42-E8B842F32963}" destId="{C38BCEAE-431C-42EA-B4EC-B77673384289}" srcOrd="0" destOrd="0" parTransId="{160D7E43-2F07-4D73-A382-D508B5C0204F}" sibTransId="{A3B5DC68-33B5-4EDA-8A89-13E1E17FDB79}"/>
    <dgm:cxn modelId="{9F546364-0092-4DE0-BF54-29B6C80694C8}" type="presOf" srcId="{56734663-CA68-44AB-BE80-1E793AF7FE56}" destId="{B1B2E04D-246C-4A99-8B5C-D2DBE9CBFEEE}" srcOrd="0" destOrd="0" presId="urn:microsoft.com/office/officeart/2005/8/layout/lProcess3"/>
    <dgm:cxn modelId="{76EB836A-9051-42CF-A730-B0A221C8BC6F}" type="presOf" srcId="{3284905E-DDF0-4D18-8578-CA80B0F5CD90}" destId="{1D94663A-5933-459E-B7E8-EAD554936B1E}" srcOrd="0" destOrd="0" presId="urn:microsoft.com/office/officeart/2005/8/layout/lProcess3"/>
    <dgm:cxn modelId="{3DF04A4C-F4DC-4ED9-A22E-190DC2E33CA4}" srcId="{255A945C-ACBA-4461-AC35-4F9303AFA26E}" destId="{61E56D11-80C4-40DC-8B58-2DA3838F6082}" srcOrd="1" destOrd="0" parTransId="{B2F48CBE-5CF0-4CD3-94FE-C6CCD6F3FA1B}" sibTransId="{1F5F4848-4A04-46B6-9EDE-57283C80B794}"/>
    <dgm:cxn modelId="{4E8A7A6C-E67F-444B-83D4-8333F65AA009}" srcId="{2176B771-1018-44B0-BEF4-F47C64A15FDD}" destId="{83DFF4E5-8839-49B1-80EE-B071A799B8FE}" srcOrd="1" destOrd="0" parTransId="{0D13C00E-57CB-49E0-A86E-68968CEFBD0D}" sibTransId="{A9C0BF5C-339E-4310-9F4D-EE7CA97F4924}"/>
    <dgm:cxn modelId="{70A68D54-90A8-4923-92D4-5C7C2B4CD9FD}" srcId="{255A945C-ACBA-4461-AC35-4F9303AFA26E}" destId="{ADAFCAAB-B38B-489C-9E42-E8B842F32963}" srcOrd="0" destOrd="0" parTransId="{0AF28B93-9805-4FBE-944A-319E58198B45}" sibTransId="{96BB27C7-A3A8-4EAC-ADD8-D2129EC077D9}"/>
    <dgm:cxn modelId="{63E63376-C206-4D4A-9FC0-2D3A2430734D}" srcId="{2176B771-1018-44B0-BEF4-F47C64A15FDD}" destId="{3284905E-DDF0-4D18-8578-CA80B0F5CD90}" srcOrd="0" destOrd="0" parTransId="{22E6E6B3-7172-473F-A02B-DF016A39E241}" sibTransId="{90EC3268-0FAF-4486-BECD-9B839FEA6D14}"/>
    <dgm:cxn modelId="{90CA3F7B-3440-4F66-BE97-12DB229030EC}" type="presOf" srcId="{ADAFCAAB-B38B-489C-9E42-E8B842F32963}" destId="{83291EB4-1864-4D11-AC66-60B92729E3AD}" srcOrd="0" destOrd="0" presId="urn:microsoft.com/office/officeart/2005/8/layout/lProcess3"/>
    <dgm:cxn modelId="{8E47FD7D-5E50-4178-87DB-BB088385B9DE}" type="presOf" srcId="{2176B771-1018-44B0-BEF4-F47C64A15FDD}" destId="{25349917-46E6-4D89-A04A-35161AD3DAC0}" srcOrd="0" destOrd="0" presId="urn:microsoft.com/office/officeart/2005/8/layout/lProcess3"/>
    <dgm:cxn modelId="{44170D92-8327-46C2-8A89-2B758738CA63}" type="presOf" srcId="{6EFD6D58-EE27-4C38-AFF0-6E6878C08FEC}" destId="{04EB5DE7-75C3-40C7-82CE-020DDA35A98F}" srcOrd="0" destOrd="0" presId="urn:microsoft.com/office/officeart/2005/8/layout/lProcess3"/>
    <dgm:cxn modelId="{81637593-9472-4F09-BBB4-72ADC9C8ED91}" type="presOf" srcId="{83DFF4E5-8839-49B1-80EE-B071A799B8FE}" destId="{0BBEE58A-D0CE-41C2-BB74-08A891648A19}" srcOrd="0" destOrd="0" presId="urn:microsoft.com/office/officeart/2005/8/layout/lProcess3"/>
    <dgm:cxn modelId="{299A8EA0-83D7-4F4A-9C66-C7138E38E148}" srcId="{61E56D11-80C4-40DC-8B58-2DA3838F6082}" destId="{CE8407D0-FB51-45BB-8B80-B6C41F10DCB8}" srcOrd="1" destOrd="0" parTransId="{5D8A685F-43CD-43A5-8A4F-C52B6F24B98D}" sibTransId="{659EF3A3-17D5-49B3-B5C9-01CAD3B69F33}"/>
    <dgm:cxn modelId="{DA738CB2-5827-4093-94F7-ADFE3DF9393D}" srcId="{61E56D11-80C4-40DC-8B58-2DA3838F6082}" destId="{6EFD6D58-EE27-4C38-AFF0-6E6878C08FEC}" srcOrd="0" destOrd="0" parTransId="{43202B37-2CAB-4682-BD54-DED565404406}" sibTransId="{BF775C0B-A75F-4D46-B7DE-F6CCF08B3AAE}"/>
    <dgm:cxn modelId="{617159CA-3716-4D51-B5CC-96AD864A1705}" type="presOf" srcId="{CE8407D0-FB51-45BB-8B80-B6C41F10DCB8}" destId="{EC0E3B1D-6867-42B5-9B1B-D3DDA5100384}" srcOrd="0" destOrd="0" presId="urn:microsoft.com/office/officeart/2005/8/layout/lProcess3"/>
    <dgm:cxn modelId="{6A3D24CB-459C-459B-8E72-C3496B7D1D43}" srcId="{ADAFCAAB-B38B-489C-9E42-E8B842F32963}" destId="{56734663-CA68-44AB-BE80-1E793AF7FE56}" srcOrd="1" destOrd="0" parTransId="{0458104E-1D78-421E-87C7-7047752A6921}" sibTransId="{1EDB915B-003A-4289-86FC-4F421A73BF9E}"/>
    <dgm:cxn modelId="{30B7A9CC-DC4F-4C8C-9A82-6B50DAAD2458}" type="presOf" srcId="{61E56D11-80C4-40DC-8B58-2DA3838F6082}" destId="{BC08077D-E083-4349-8B20-997DE9014FEC}" srcOrd="0" destOrd="0" presId="urn:microsoft.com/office/officeart/2005/8/layout/lProcess3"/>
    <dgm:cxn modelId="{75F364F1-1ABF-440C-B64A-0FD016B600A5}" srcId="{ADAFCAAB-B38B-489C-9E42-E8B842F32963}" destId="{FB535368-46B3-48C9-931C-F8E71CFF442A}" srcOrd="2" destOrd="0" parTransId="{5DA54537-A907-48F6-B59F-F7EA86CE061D}" sibTransId="{BA2B2D7F-B10F-4825-95B1-3F213BB16927}"/>
    <dgm:cxn modelId="{BD07ECA9-6345-46EC-9858-4F7361F6CA62}" type="presParOf" srcId="{03F388C1-0DBF-46C6-9A6F-F4F00C36DA89}" destId="{AA60421A-CFBE-4B67-A00F-3A331DFF4433}" srcOrd="0" destOrd="0" presId="urn:microsoft.com/office/officeart/2005/8/layout/lProcess3"/>
    <dgm:cxn modelId="{57454EE5-3971-47F8-85F7-283ED833D02B}" type="presParOf" srcId="{AA60421A-CFBE-4B67-A00F-3A331DFF4433}" destId="{83291EB4-1864-4D11-AC66-60B92729E3AD}" srcOrd="0" destOrd="0" presId="urn:microsoft.com/office/officeart/2005/8/layout/lProcess3"/>
    <dgm:cxn modelId="{4FCD2345-6552-4F92-99DD-FB6D42D53553}" type="presParOf" srcId="{AA60421A-CFBE-4B67-A00F-3A331DFF4433}" destId="{70E3D1AB-3766-4876-AFDE-1DB8CE37C2C9}" srcOrd="1" destOrd="0" presId="urn:microsoft.com/office/officeart/2005/8/layout/lProcess3"/>
    <dgm:cxn modelId="{C9FC0293-F88A-4A9C-894C-7F884EA19FC3}" type="presParOf" srcId="{AA60421A-CFBE-4B67-A00F-3A331DFF4433}" destId="{E016DB2D-823A-4180-8D39-D12AABDE0A52}" srcOrd="2" destOrd="0" presId="urn:microsoft.com/office/officeart/2005/8/layout/lProcess3"/>
    <dgm:cxn modelId="{884202C8-3940-4038-8EAE-E730C59A297A}" type="presParOf" srcId="{AA60421A-CFBE-4B67-A00F-3A331DFF4433}" destId="{1B4AA1FA-CCF6-4F8D-99B6-0825EB6FD594}" srcOrd="3" destOrd="0" presId="urn:microsoft.com/office/officeart/2005/8/layout/lProcess3"/>
    <dgm:cxn modelId="{B685FF74-0CC3-4C72-B924-4336082A3685}" type="presParOf" srcId="{AA60421A-CFBE-4B67-A00F-3A331DFF4433}" destId="{B1B2E04D-246C-4A99-8B5C-D2DBE9CBFEEE}" srcOrd="4" destOrd="0" presId="urn:microsoft.com/office/officeart/2005/8/layout/lProcess3"/>
    <dgm:cxn modelId="{1B78494B-1556-448B-BAC7-EA1362731C6E}" type="presParOf" srcId="{AA60421A-CFBE-4B67-A00F-3A331DFF4433}" destId="{3CE6F249-CE9C-44CA-8BC0-455E68745BBB}" srcOrd="5" destOrd="0" presId="urn:microsoft.com/office/officeart/2005/8/layout/lProcess3"/>
    <dgm:cxn modelId="{4BC48B7D-5426-495C-BEE0-C5B9664629D5}" type="presParOf" srcId="{AA60421A-CFBE-4B67-A00F-3A331DFF4433}" destId="{5EFF84B9-E124-4E15-9794-B1F4ADBCF8A7}" srcOrd="6" destOrd="0" presId="urn:microsoft.com/office/officeart/2005/8/layout/lProcess3"/>
    <dgm:cxn modelId="{A17124FE-26C2-469A-B4AF-662E68146AF2}" type="presParOf" srcId="{03F388C1-0DBF-46C6-9A6F-F4F00C36DA89}" destId="{D430256F-AEAD-47E7-B00B-8E4958603720}" srcOrd="1" destOrd="0" presId="urn:microsoft.com/office/officeart/2005/8/layout/lProcess3"/>
    <dgm:cxn modelId="{9EFC07B0-4C5B-4260-B44B-B08FF73BD78B}" type="presParOf" srcId="{03F388C1-0DBF-46C6-9A6F-F4F00C36DA89}" destId="{F5009CC9-9990-4C59-A387-564D2443423B}" srcOrd="2" destOrd="0" presId="urn:microsoft.com/office/officeart/2005/8/layout/lProcess3"/>
    <dgm:cxn modelId="{D04BE790-25A3-4602-89C8-153B88B20256}" type="presParOf" srcId="{F5009CC9-9990-4C59-A387-564D2443423B}" destId="{BC08077D-E083-4349-8B20-997DE9014FEC}" srcOrd="0" destOrd="0" presId="urn:microsoft.com/office/officeart/2005/8/layout/lProcess3"/>
    <dgm:cxn modelId="{1F67E84F-94AC-403A-88E4-BF642AB12DA4}" type="presParOf" srcId="{F5009CC9-9990-4C59-A387-564D2443423B}" destId="{536E1AD5-40BE-41AC-8A5C-B767F2104F34}" srcOrd="1" destOrd="0" presId="urn:microsoft.com/office/officeart/2005/8/layout/lProcess3"/>
    <dgm:cxn modelId="{23D4ED7D-25F0-4EFE-886C-8697C323E8BF}" type="presParOf" srcId="{F5009CC9-9990-4C59-A387-564D2443423B}" destId="{04EB5DE7-75C3-40C7-82CE-020DDA35A98F}" srcOrd="2" destOrd="0" presId="urn:microsoft.com/office/officeart/2005/8/layout/lProcess3"/>
    <dgm:cxn modelId="{4C2A4A1F-6787-478F-BCD0-EF7A7FF3FD49}" type="presParOf" srcId="{F5009CC9-9990-4C59-A387-564D2443423B}" destId="{815BA65F-80AE-4649-92AD-65C7BDE83FDE}" srcOrd="3" destOrd="0" presId="urn:microsoft.com/office/officeart/2005/8/layout/lProcess3"/>
    <dgm:cxn modelId="{19992501-B484-4CEF-AA6C-2E0414A5C4F2}" type="presParOf" srcId="{F5009CC9-9990-4C59-A387-564D2443423B}" destId="{EC0E3B1D-6867-42B5-9B1B-D3DDA5100384}" srcOrd="4" destOrd="0" presId="urn:microsoft.com/office/officeart/2005/8/layout/lProcess3"/>
    <dgm:cxn modelId="{DE749DCE-A81D-4C33-801D-DED2DE21D484}" type="presParOf" srcId="{03F388C1-0DBF-46C6-9A6F-F4F00C36DA89}" destId="{FB30C54F-B766-4E09-AB0B-2673FE8150DA}" srcOrd="3" destOrd="0" presId="urn:microsoft.com/office/officeart/2005/8/layout/lProcess3"/>
    <dgm:cxn modelId="{7CBF685D-C45F-43F9-908A-8FB986D37224}" type="presParOf" srcId="{03F388C1-0DBF-46C6-9A6F-F4F00C36DA89}" destId="{C2006041-8E78-4188-97AE-834E2685CE38}" srcOrd="4" destOrd="0" presId="urn:microsoft.com/office/officeart/2005/8/layout/lProcess3"/>
    <dgm:cxn modelId="{F8179FFC-B6CE-40F3-B026-D86B790BE283}" type="presParOf" srcId="{C2006041-8E78-4188-97AE-834E2685CE38}" destId="{25349917-46E6-4D89-A04A-35161AD3DAC0}" srcOrd="0" destOrd="0" presId="urn:microsoft.com/office/officeart/2005/8/layout/lProcess3"/>
    <dgm:cxn modelId="{109216F5-884E-4191-A2E5-CAFC6FD9E955}" type="presParOf" srcId="{C2006041-8E78-4188-97AE-834E2685CE38}" destId="{5BF6299E-B338-4D32-A8AB-AEED13421E70}" srcOrd="1" destOrd="0" presId="urn:microsoft.com/office/officeart/2005/8/layout/lProcess3"/>
    <dgm:cxn modelId="{A4D95E11-1E57-4663-90CA-F6F5AC289A34}" type="presParOf" srcId="{C2006041-8E78-4188-97AE-834E2685CE38}" destId="{1D94663A-5933-459E-B7E8-EAD554936B1E}" srcOrd="2" destOrd="0" presId="urn:microsoft.com/office/officeart/2005/8/layout/lProcess3"/>
    <dgm:cxn modelId="{47C7DB19-3AFD-4FCA-A268-965933612D08}" type="presParOf" srcId="{C2006041-8E78-4188-97AE-834E2685CE38}" destId="{430B221E-E6EB-44FC-887F-E28DD6778B4A}" srcOrd="3" destOrd="0" presId="urn:microsoft.com/office/officeart/2005/8/layout/lProcess3"/>
    <dgm:cxn modelId="{94CD0592-59B9-4D95-AFFC-0B3CD69439BA}" type="presParOf" srcId="{C2006041-8E78-4188-97AE-834E2685CE38}" destId="{0BBEE58A-D0CE-41C2-BB74-08A891648A19}"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57B308-EF7A-417F-A960-4CC22D63AD40}">
      <dsp:nvSpPr>
        <dsp:cNvPr id="0" name=""/>
        <dsp:cNvSpPr/>
      </dsp:nvSpPr>
      <dsp:spPr>
        <a:xfrm rot="10800000">
          <a:off x="1813625" y="608"/>
          <a:ext cx="5961733" cy="1247944"/>
        </a:xfrm>
        <a:prstGeom prst="homePlate">
          <a:avLst/>
        </a:prstGeom>
        <a:gradFill rotWithShape="0">
          <a:gsLst>
            <a:gs pos="0">
              <a:schemeClr val="dk2">
                <a:hueOff val="0"/>
                <a:satOff val="0"/>
                <a:lumOff val="0"/>
                <a:alphaOff val="0"/>
                <a:tint val="98000"/>
                <a:lumMod val="114000"/>
              </a:schemeClr>
            </a:gs>
            <a:gs pos="100000">
              <a:schemeClr val="dk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50309"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kern="1200" dirty="0"/>
            <a:t>Low-grade and high-grade intraepithelial lesions determined by HPV can be early detected by </a:t>
          </a:r>
          <a:r>
            <a:rPr lang="en-US" sz="1600" b="1" kern="1200" dirty="0"/>
            <a:t>anal Pap test</a:t>
          </a:r>
          <a:endParaRPr lang="it-IT" sz="1600" kern="1200" baseline="30000" dirty="0"/>
        </a:p>
      </dsp:txBody>
      <dsp:txXfrm rot="10800000">
        <a:off x="2125611" y="608"/>
        <a:ext cx="5649747" cy="1247944"/>
      </dsp:txXfrm>
    </dsp:sp>
    <dsp:sp modelId="{E2469DA7-252D-495F-B649-1CE6B44B8E07}">
      <dsp:nvSpPr>
        <dsp:cNvPr id="0" name=""/>
        <dsp:cNvSpPr/>
      </dsp:nvSpPr>
      <dsp:spPr>
        <a:xfrm>
          <a:off x="1189653" y="608"/>
          <a:ext cx="1247944" cy="124794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3000" b="-13000"/>
          </a:stretch>
        </a:blipFill>
        <a:ln>
          <a:noFill/>
        </a:ln>
        <a:effectLst>
          <a:outerShdw blurRad="38100" dist="25400" dir="5400000" rotWithShape="0">
            <a:srgbClr val="000000">
              <a:alpha val="4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337A191F-3351-4A26-A399-DC840311E721}">
      <dsp:nvSpPr>
        <dsp:cNvPr id="0" name=""/>
        <dsp:cNvSpPr/>
      </dsp:nvSpPr>
      <dsp:spPr>
        <a:xfrm rot="10800000">
          <a:off x="1813625" y="1343256"/>
          <a:ext cx="5961733" cy="1247944"/>
        </a:xfrm>
        <a:prstGeom prst="homePlate">
          <a:avLst/>
        </a:prstGeom>
        <a:gradFill rotWithShape="0">
          <a:gsLst>
            <a:gs pos="0">
              <a:schemeClr val="dk2">
                <a:hueOff val="0"/>
                <a:satOff val="0"/>
                <a:lumOff val="0"/>
                <a:alphaOff val="0"/>
                <a:tint val="98000"/>
                <a:lumMod val="114000"/>
              </a:schemeClr>
            </a:gs>
            <a:gs pos="100000">
              <a:schemeClr val="dk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50309"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kern="1200" dirty="0"/>
            <a:t>The presence of HRHPV can be determined by </a:t>
          </a:r>
          <a:r>
            <a:rPr lang="en-US" sz="1600" b="1" kern="1200" dirty="0"/>
            <a:t>PCR</a:t>
          </a:r>
          <a:r>
            <a:rPr lang="en-US" sz="1600" kern="1200" dirty="0"/>
            <a:t> on a cytological sample</a:t>
          </a:r>
          <a:endParaRPr lang="it-IT" sz="1600" kern="1200" dirty="0"/>
        </a:p>
      </dsp:txBody>
      <dsp:txXfrm rot="10800000">
        <a:off x="2125611" y="1343256"/>
        <a:ext cx="5649747" cy="1247944"/>
      </dsp:txXfrm>
    </dsp:sp>
    <dsp:sp modelId="{97BE410D-2939-4F66-B972-23991AD9ED9F}">
      <dsp:nvSpPr>
        <dsp:cNvPr id="0" name=""/>
        <dsp:cNvSpPr/>
      </dsp:nvSpPr>
      <dsp:spPr>
        <a:xfrm>
          <a:off x="1189653" y="1343256"/>
          <a:ext cx="1247944" cy="1247944"/>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4000" r="-24000"/>
          </a:stretch>
        </a:blipFill>
        <a:ln>
          <a:noFill/>
        </a:ln>
        <a:effectLst>
          <a:outerShdw blurRad="38100" dist="25400" dir="5400000" rotWithShape="0">
            <a:srgbClr val="000000">
              <a:alpha val="4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4BDC210-437D-419E-8939-A7C35ADA22FE}">
      <dsp:nvSpPr>
        <dsp:cNvPr id="0" name=""/>
        <dsp:cNvSpPr/>
      </dsp:nvSpPr>
      <dsp:spPr>
        <a:xfrm rot="10800000">
          <a:off x="1813625" y="2698521"/>
          <a:ext cx="5961733" cy="1247944"/>
        </a:xfrm>
        <a:prstGeom prst="homePlate">
          <a:avLst/>
        </a:prstGeom>
        <a:gradFill rotWithShape="0">
          <a:gsLst>
            <a:gs pos="0">
              <a:schemeClr val="dk2">
                <a:hueOff val="0"/>
                <a:satOff val="0"/>
                <a:lumOff val="0"/>
                <a:alphaOff val="0"/>
                <a:tint val="98000"/>
                <a:lumMod val="114000"/>
              </a:schemeClr>
            </a:gs>
            <a:gs pos="100000">
              <a:schemeClr val="dk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50309" tIns="60960" rIns="113792" bIns="60960" numCol="1" spcCol="1270" anchor="ctr" anchorCtr="0">
          <a:noAutofit/>
        </a:bodyPr>
        <a:lstStyle/>
        <a:p>
          <a:pPr marL="0" lvl="0" indent="0" algn="ctr" defTabSz="711200">
            <a:lnSpc>
              <a:spcPct val="90000"/>
            </a:lnSpc>
            <a:spcBef>
              <a:spcPct val="0"/>
            </a:spcBef>
            <a:spcAft>
              <a:spcPct val="35000"/>
            </a:spcAft>
            <a:buNone/>
          </a:pPr>
          <a:r>
            <a:rPr lang="en-GB" sz="1600" kern="1200" dirty="0"/>
            <a:t>According to </a:t>
          </a:r>
          <a:r>
            <a:rPr lang="en-GB" sz="1600" b="1" kern="1200" dirty="0"/>
            <a:t>literature</a:t>
          </a:r>
          <a:r>
            <a:rPr lang="en-GB" sz="1600" kern="1200" dirty="0"/>
            <a:t> MSM patients with HIV infection should yearly undergo an anal pap test with cytology. Then, a </a:t>
          </a:r>
          <a:r>
            <a:rPr lang="en-GB" sz="1600" b="1" kern="1200" dirty="0"/>
            <a:t>High-Resolution </a:t>
          </a:r>
          <a:r>
            <a:rPr lang="en-GB" sz="1600" b="1" kern="1200" dirty="0" err="1"/>
            <a:t>Anoscopy</a:t>
          </a:r>
          <a:r>
            <a:rPr lang="en-GB" sz="1600" b="1" kern="1200" dirty="0"/>
            <a:t> </a:t>
          </a:r>
          <a:r>
            <a:rPr lang="en-GB" sz="1600" kern="1200" dirty="0"/>
            <a:t>(</a:t>
          </a:r>
          <a:r>
            <a:rPr lang="en-GB" sz="1600" b="1" kern="1200" dirty="0"/>
            <a:t>HRA</a:t>
          </a:r>
          <a:r>
            <a:rPr lang="en-GB" sz="1600" kern="1200" dirty="0"/>
            <a:t>) is suggested with positive cytology</a:t>
          </a:r>
          <a:r>
            <a:rPr lang="en-GB" sz="1600" kern="1200" baseline="30000" dirty="0"/>
            <a:t>1</a:t>
          </a:r>
          <a:r>
            <a:rPr lang="en-GB" sz="1600" kern="1200" dirty="0"/>
            <a:t>. </a:t>
          </a:r>
          <a:endParaRPr lang="it-IT" sz="1600" kern="1200" dirty="0"/>
        </a:p>
      </dsp:txBody>
      <dsp:txXfrm rot="10800000">
        <a:off x="2125611" y="2698521"/>
        <a:ext cx="5649747" cy="1247944"/>
      </dsp:txXfrm>
    </dsp:sp>
    <dsp:sp modelId="{9DE27FBF-F897-4172-8A94-66338EB8D73B}">
      <dsp:nvSpPr>
        <dsp:cNvPr id="0" name=""/>
        <dsp:cNvSpPr/>
      </dsp:nvSpPr>
      <dsp:spPr>
        <a:xfrm>
          <a:off x="1189653" y="2698521"/>
          <a:ext cx="1247944" cy="1247944"/>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2000" b="-12000"/>
          </a:stretch>
        </a:blipFill>
        <a:ln>
          <a:noFill/>
        </a:ln>
        <a:effectLst>
          <a:outerShdw blurRad="38100" dist="25400" dir="5400000" rotWithShape="0">
            <a:srgbClr val="000000">
              <a:alpha val="4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291EB4-1864-4D11-AC66-60B92729E3AD}">
      <dsp:nvSpPr>
        <dsp:cNvPr id="0" name=""/>
        <dsp:cNvSpPr/>
      </dsp:nvSpPr>
      <dsp:spPr>
        <a:xfrm>
          <a:off x="4507" y="580718"/>
          <a:ext cx="2312533" cy="925013"/>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13970" rIns="0" bIns="13970" numCol="1" spcCol="1270" anchor="ctr" anchorCtr="0">
          <a:noAutofit/>
        </a:bodyPr>
        <a:lstStyle/>
        <a:p>
          <a:pPr marL="0" lvl="0" indent="0" algn="ctr" defTabSz="977900">
            <a:lnSpc>
              <a:spcPct val="90000"/>
            </a:lnSpc>
            <a:spcBef>
              <a:spcPct val="0"/>
            </a:spcBef>
            <a:spcAft>
              <a:spcPct val="35000"/>
            </a:spcAft>
            <a:buNone/>
          </a:pPr>
          <a:r>
            <a:rPr lang="it-IT" sz="2200" kern="1200" dirty="0"/>
            <a:t>Pap test – HRHPV +</a:t>
          </a:r>
        </a:p>
      </dsp:txBody>
      <dsp:txXfrm>
        <a:off x="467014" y="580718"/>
        <a:ext cx="1387520" cy="925013"/>
      </dsp:txXfrm>
    </dsp:sp>
    <dsp:sp modelId="{E016DB2D-823A-4180-8D39-D12AABDE0A52}">
      <dsp:nvSpPr>
        <dsp:cNvPr id="0" name=""/>
        <dsp:cNvSpPr/>
      </dsp:nvSpPr>
      <dsp:spPr>
        <a:xfrm>
          <a:off x="2016412" y="659344"/>
          <a:ext cx="1919403" cy="767761"/>
        </a:xfrm>
        <a:prstGeom prst="chevron">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it-IT" sz="1800" kern="1200" dirty="0"/>
            <a:t>First HRA: negative</a:t>
          </a:r>
        </a:p>
      </dsp:txBody>
      <dsp:txXfrm>
        <a:off x="2400293" y="659344"/>
        <a:ext cx="1151642" cy="767761"/>
      </dsp:txXfrm>
    </dsp:sp>
    <dsp:sp modelId="{B1B2E04D-246C-4A99-8B5C-D2DBE9CBFEEE}">
      <dsp:nvSpPr>
        <dsp:cNvPr id="0" name=""/>
        <dsp:cNvSpPr/>
      </dsp:nvSpPr>
      <dsp:spPr>
        <a:xfrm>
          <a:off x="3667098" y="659344"/>
          <a:ext cx="1919403" cy="767761"/>
        </a:xfrm>
        <a:prstGeom prst="chevron">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it-IT" sz="1800" kern="1200" dirty="0"/>
            <a:t>4 </a:t>
          </a:r>
          <a:r>
            <a:rPr lang="it-IT" sz="1800" kern="1200" dirty="0" err="1"/>
            <a:t>months</a:t>
          </a:r>
          <a:endParaRPr lang="it-IT" sz="1800" kern="1200" dirty="0"/>
        </a:p>
      </dsp:txBody>
      <dsp:txXfrm>
        <a:off x="4050979" y="659344"/>
        <a:ext cx="1151642" cy="767761"/>
      </dsp:txXfrm>
    </dsp:sp>
    <dsp:sp modelId="{5EFF84B9-E124-4E15-9794-B1F4ADBCF8A7}">
      <dsp:nvSpPr>
        <dsp:cNvPr id="0" name=""/>
        <dsp:cNvSpPr/>
      </dsp:nvSpPr>
      <dsp:spPr>
        <a:xfrm>
          <a:off x="5317785" y="659344"/>
          <a:ext cx="1919403" cy="767761"/>
        </a:xfrm>
        <a:prstGeom prst="chevron">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it-IT" sz="1800" kern="1200" dirty="0"/>
            <a:t>Second HRA: L-SIL</a:t>
          </a:r>
        </a:p>
      </dsp:txBody>
      <dsp:txXfrm>
        <a:off x="5701666" y="659344"/>
        <a:ext cx="1151642" cy="767761"/>
      </dsp:txXfrm>
    </dsp:sp>
    <dsp:sp modelId="{BC08077D-E083-4349-8B20-997DE9014FEC}">
      <dsp:nvSpPr>
        <dsp:cNvPr id="0" name=""/>
        <dsp:cNvSpPr/>
      </dsp:nvSpPr>
      <dsp:spPr>
        <a:xfrm>
          <a:off x="4507" y="1635233"/>
          <a:ext cx="2312533" cy="925013"/>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13970" rIns="0" bIns="13970" numCol="1" spcCol="1270" anchor="ctr" anchorCtr="0">
          <a:noAutofit/>
        </a:bodyPr>
        <a:lstStyle/>
        <a:p>
          <a:pPr marL="0" lvl="0" indent="0" algn="ctr" defTabSz="977900">
            <a:lnSpc>
              <a:spcPct val="90000"/>
            </a:lnSpc>
            <a:spcBef>
              <a:spcPct val="0"/>
            </a:spcBef>
            <a:spcAft>
              <a:spcPct val="35000"/>
            </a:spcAft>
            <a:buNone/>
          </a:pPr>
          <a:r>
            <a:rPr lang="it-IT" sz="2200" kern="1200" dirty="0"/>
            <a:t>First HRA: L-SIL</a:t>
          </a:r>
        </a:p>
      </dsp:txBody>
      <dsp:txXfrm>
        <a:off x="467014" y="1635233"/>
        <a:ext cx="1387520" cy="925013"/>
      </dsp:txXfrm>
    </dsp:sp>
    <dsp:sp modelId="{04EB5DE7-75C3-40C7-82CE-020DDA35A98F}">
      <dsp:nvSpPr>
        <dsp:cNvPr id="0" name=""/>
        <dsp:cNvSpPr/>
      </dsp:nvSpPr>
      <dsp:spPr>
        <a:xfrm>
          <a:off x="2016412" y="1713859"/>
          <a:ext cx="1919403" cy="767761"/>
        </a:xfrm>
        <a:prstGeom prst="chevron">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it-IT" sz="1800" kern="1200" dirty="0"/>
            <a:t>4 </a:t>
          </a:r>
          <a:r>
            <a:rPr lang="it-IT" sz="1800" kern="1200" dirty="0" err="1"/>
            <a:t>months</a:t>
          </a:r>
          <a:endParaRPr lang="it-IT" sz="1800" kern="1200" dirty="0"/>
        </a:p>
      </dsp:txBody>
      <dsp:txXfrm>
        <a:off x="2400293" y="1713859"/>
        <a:ext cx="1151642" cy="767761"/>
      </dsp:txXfrm>
    </dsp:sp>
    <dsp:sp modelId="{EC0E3B1D-6867-42B5-9B1B-D3DDA5100384}">
      <dsp:nvSpPr>
        <dsp:cNvPr id="0" name=""/>
        <dsp:cNvSpPr/>
      </dsp:nvSpPr>
      <dsp:spPr>
        <a:xfrm>
          <a:off x="3667098" y="1713859"/>
          <a:ext cx="1919403" cy="767761"/>
        </a:xfrm>
        <a:prstGeom prst="chevron">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it-IT" sz="1800" kern="1200" dirty="0"/>
            <a:t>Second HRA: H-SIL</a:t>
          </a:r>
        </a:p>
      </dsp:txBody>
      <dsp:txXfrm>
        <a:off x="4050979" y="1713859"/>
        <a:ext cx="1151642" cy="767761"/>
      </dsp:txXfrm>
    </dsp:sp>
    <dsp:sp modelId="{25349917-46E6-4D89-A04A-35161AD3DAC0}">
      <dsp:nvSpPr>
        <dsp:cNvPr id="0" name=""/>
        <dsp:cNvSpPr/>
      </dsp:nvSpPr>
      <dsp:spPr>
        <a:xfrm>
          <a:off x="1" y="2719858"/>
          <a:ext cx="2312533" cy="925013"/>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13970" rIns="0" bIns="13970" numCol="1" spcCol="1270" anchor="ctr" anchorCtr="0">
          <a:noAutofit/>
        </a:bodyPr>
        <a:lstStyle/>
        <a:p>
          <a:pPr marL="0" lvl="0" indent="0" algn="ctr" defTabSz="977900">
            <a:lnSpc>
              <a:spcPct val="90000"/>
            </a:lnSpc>
            <a:spcBef>
              <a:spcPct val="0"/>
            </a:spcBef>
            <a:spcAft>
              <a:spcPct val="35000"/>
            </a:spcAft>
            <a:buNone/>
          </a:pPr>
          <a:r>
            <a:rPr lang="it-IT" sz="2200" kern="1200" dirty="0"/>
            <a:t>First HRA: H-SIL</a:t>
          </a:r>
        </a:p>
      </dsp:txBody>
      <dsp:txXfrm>
        <a:off x="462508" y="2719858"/>
        <a:ext cx="1387520" cy="925013"/>
      </dsp:txXfrm>
    </dsp:sp>
    <dsp:sp modelId="{1D94663A-5933-459E-B7E8-EAD554936B1E}">
      <dsp:nvSpPr>
        <dsp:cNvPr id="0" name=""/>
        <dsp:cNvSpPr/>
      </dsp:nvSpPr>
      <dsp:spPr>
        <a:xfrm>
          <a:off x="2016412" y="2768375"/>
          <a:ext cx="1919403" cy="767761"/>
        </a:xfrm>
        <a:prstGeom prst="chevron">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it-IT" sz="1800" kern="1200" dirty="0"/>
            <a:t>DTC + 1 mt</a:t>
          </a:r>
        </a:p>
      </dsp:txBody>
      <dsp:txXfrm>
        <a:off x="2400293" y="2768375"/>
        <a:ext cx="1151642" cy="767761"/>
      </dsp:txXfrm>
    </dsp:sp>
    <dsp:sp modelId="{0BBEE58A-D0CE-41C2-BB74-08A891648A19}">
      <dsp:nvSpPr>
        <dsp:cNvPr id="0" name=""/>
        <dsp:cNvSpPr/>
      </dsp:nvSpPr>
      <dsp:spPr>
        <a:xfrm>
          <a:off x="3667098" y="2768375"/>
          <a:ext cx="1919403" cy="767761"/>
        </a:xfrm>
        <a:prstGeom prst="chevron">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it-IT" sz="1800" kern="1200" dirty="0"/>
            <a:t>Second HRA: CIS</a:t>
          </a:r>
        </a:p>
      </dsp:txBody>
      <dsp:txXfrm>
        <a:off x="4050979" y="2768375"/>
        <a:ext cx="1151642" cy="767761"/>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CE055A-F680-4433-B1B3-C09791043121}" type="datetimeFigureOut">
              <a:rPr lang="it-IT" smtClean="0"/>
              <a:t>24/07/2019</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7CFF0F-A0E3-4E68-AD90-17DE73BA010D}" type="slidenum">
              <a:rPr lang="it-IT" smtClean="0"/>
              <a:t>‹N›</a:t>
            </a:fld>
            <a:endParaRPr lang="it-IT"/>
          </a:p>
        </p:txBody>
      </p:sp>
    </p:spTree>
    <p:extLst>
      <p:ext uri="{BB962C8B-B14F-4D97-AF65-F5344CB8AC3E}">
        <p14:creationId xmlns:p14="http://schemas.microsoft.com/office/powerpoint/2010/main" val="2573464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E27CFF0F-A0E3-4E68-AD90-17DE73BA010D}" type="slidenum">
              <a:rPr lang="it-IT" smtClean="0"/>
              <a:t>1</a:t>
            </a:fld>
            <a:endParaRPr lang="it-IT"/>
          </a:p>
        </p:txBody>
      </p:sp>
    </p:spTree>
    <p:extLst>
      <p:ext uri="{BB962C8B-B14F-4D97-AF65-F5344CB8AC3E}">
        <p14:creationId xmlns:p14="http://schemas.microsoft.com/office/powerpoint/2010/main" val="3026156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E27CFF0F-A0E3-4E68-AD90-17DE73BA010D}" type="slidenum">
              <a:rPr lang="it-IT" smtClean="0"/>
              <a:t>11</a:t>
            </a:fld>
            <a:endParaRPr lang="it-IT"/>
          </a:p>
        </p:txBody>
      </p:sp>
    </p:spTree>
    <p:extLst>
      <p:ext uri="{BB962C8B-B14F-4D97-AF65-F5344CB8AC3E}">
        <p14:creationId xmlns:p14="http://schemas.microsoft.com/office/powerpoint/2010/main" val="1623535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940576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smtClean="0"/>
              <a:pPr/>
              <a:t>7/24/2019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402661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it-IT"/>
              <a:t>Fare clic per modificare lo stile del titolo dello schema</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smtClean="0"/>
              <a:pPr/>
              <a:t>7/24/2019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6693671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it-IT"/>
              <a:t>Fare clic per modificare lo stile del titolo dello schema</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smtClean="0"/>
              <a:pPr/>
              <a:t>7/24/2019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4734646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smtClean="0"/>
              <a:pPr/>
              <a:t>7/24/2019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0722624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7/24/2019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8669079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7/24/2019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33322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nchorCtr="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3477456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926494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144657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smtClean="0"/>
              <a:pPr/>
              <a:t>7/24/2019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808180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7/24/2019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289476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7/24/2019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804717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7" name="Date Placeholder 2"/>
          <p:cNvSpPr>
            <a:spLocks noGrp="1"/>
          </p:cNvSpPr>
          <p:nvPr>
            <p:ph type="dt" sz="half" idx="10"/>
          </p:nvPr>
        </p:nvSpPr>
        <p:spPr/>
        <p:txBody>
          <a:bodyPr/>
          <a:lstStyle/>
          <a:p>
            <a:fld id="{B61BEF0D-F0BB-DE4B-95CE-6DB70DBA9567}" type="datetimeFigureOut">
              <a:rPr lang="en-US" smtClean="0"/>
              <a:pPr/>
              <a:t>7/24/2019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325939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61BEF0D-F0BB-DE4B-95CE-6DB70DBA9567}" type="datetimeFigureOut">
              <a:rPr lang="en-US" smtClean="0"/>
              <a:pPr/>
              <a:t>7/24/2019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558316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7" name="Date Placeholder 4"/>
          <p:cNvSpPr>
            <a:spLocks noGrp="1"/>
          </p:cNvSpPr>
          <p:nvPr>
            <p:ph type="dt" sz="half" idx="10"/>
          </p:nvPr>
        </p:nvSpPr>
        <p:spPr/>
        <p:txBody>
          <a:bodyPr/>
          <a:lstStyle/>
          <a:p>
            <a:fld id="{B61BEF0D-F0BB-DE4B-95CE-6DB70DBA9567}" type="datetimeFigureOut">
              <a:rPr lang="en-US" smtClean="0"/>
              <a:pPr/>
              <a:t>7/24/2019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720295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smtClean="0"/>
              <a:pPr/>
              <a:t>7/24/2019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570441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61BEF0D-F0BB-DE4B-95CE-6DB70DBA9567}" type="datetimeFigureOut">
              <a:rPr lang="en-US" smtClean="0"/>
              <a:pPr/>
              <a:t>7/24/2019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580954100"/>
      </p:ext>
    </p:extLst>
  </p:cSld>
  <p:clrMap bg1="dk1" tx1="lt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2.xml"/><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8.png"/><Relationship Id="rId4" Type="http://schemas.openxmlformats.org/officeDocument/2006/relationships/image" Target="../media/image1.jpeg"/><Relationship Id="rId9" Type="http://schemas.openxmlformats.org/officeDocument/2006/relationships/image" Target="../media/image15.emf"/></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C26F70-921E-4910-AD79-0C725018FDD1}"/>
              </a:ext>
            </a:extLst>
          </p:cNvPr>
          <p:cNvSpPr>
            <a:spLocks noGrp="1"/>
          </p:cNvSpPr>
          <p:nvPr>
            <p:ph type="ctrTitle"/>
          </p:nvPr>
        </p:nvSpPr>
        <p:spPr/>
        <p:txBody>
          <a:bodyPr/>
          <a:lstStyle/>
          <a:p>
            <a:r>
              <a:rPr lang="en-US" sz="6000" dirty="0"/>
              <a:t>HPV genotyping is as important as cytology in anal cancer early diagnosis</a:t>
            </a:r>
            <a:endParaRPr lang="it-IT" sz="6000" dirty="0"/>
          </a:p>
        </p:txBody>
      </p:sp>
      <p:sp>
        <p:nvSpPr>
          <p:cNvPr id="3" name="Sottotitolo 2">
            <a:extLst>
              <a:ext uri="{FF2B5EF4-FFF2-40B4-BE49-F238E27FC236}">
                <a16:creationId xmlns:a16="http://schemas.microsoft.com/office/drawing/2014/main" id="{9FB68C73-25EB-4357-8262-6E2C062C6528}"/>
              </a:ext>
            </a:extLst>
          </p:cNvPr>
          <p:cNvSpPr>
            <a:spLocks noGrp="1"/>
          </p:cNvSpPr>
          <p:nvPr>
            <p:ph type="subTitle" idx="1"/>
          </p:nvPr>
        </p:nvSpPr>
        <p:spPr/>
        <p:txBody>
          <a:bodyPr/>
          <a:lstStyle/>
          <a:p>
            <a:r>
              <a:rPr lang="it-IT" dirty="0"/>
              <a:t>Digaetano margherita, md</a:t>
            </a:r>
          </a:p>
          <a:p>
            <a:r>
              <a:rPr lang="it-IT" dirty="0"/>
              <a:t>Policlinico di Modena, </a:t>
            </a:r>
            <a:r>
              <a:rPr lang="it-IT" dirty="0" err="1"/>
              <a:t>italy</a:t>
            </a:r>
            <a:endParaRPr lang="it-IT" dirty="0"/>
          </a:p>
        </p:txBody>
      </p:sp>
      <p:pic>
        <p:nvPicPr>
          <p:cNvPr id="4" name="Immagine 5">
            <a:extLst>
              <a:ext uri="{FF2B5EF4-FFF2-40B4-BE49-F238E27FC236}">
                <a16:creationId xmlns:a16="http://schemas.microsoft.com/office/drawing/2014/main" id="{4241615F-3D8D-4EDE-B284-FFFE42D2CADC}"/>
              </a:ext>
            </a:extLst>
          </p:cNvPr>
          <p:cNvPicPr/>
          <p:nvPr/>
        </p:nvPicPr>
        <p:blipFill>
          <a:blip r:embed="rId3"/>
          <a:srcRect r="46199"/>
          <a:stretch/>
        </p:blipFill>
        <p:spPr>
          <a:xfrm>
            <a:off x="9410839" y="5307826"/>
            <a:ext cx="2758320" cy="1382760"/>
          </a:xfrm>
          <a:prstGeom prst="rect">
            <a:avLst/>
          </a:prstGeom>
          <a:ln>
            <a:noFill/>
          </a:ln>
        </p:spPr>
      </p:pic>
      <p:pic>
        <p:nvPicPr>
          <p:cNvPr id="5" name="Immagine 6">
            <a:extLst>
              <a:ext uri="{FF2B5EF4-FFF2-40B4-BE49-F238E27FC236}">
                <a16:creationId xmlns:a16="http://schemas.microsoft.com/office/drawing/2014/main" id="{C7A1B8D5-02FD-480F-A773-42B35987BA5F}"/>
              </a:ext>
            </a:extLst>
          </p:cNvPr>
          <p:cNvPicPr/>
          <p:nvPr/>
        </p:nvPicPr>
        <p:blipFill>
          <a:blip r:embed="rId3"/>
          <a:srcRect l="53702" r="10164"/>
          <a:stretch/>
        </p:blipFill>
        <p:spPr>
          <a:xfrm>
            <a:off x="9871459" y="3725594"/>
            <a:ext cx="1837080" cy="1371240"/>
          </a:xfrm>
          <a:prstGeom prst="rect">
            <a:avLst/>
          </a:prstGeom>
          <a:ln>
            <a:noFill/>
          </a:ln>
        </p:spPr>
      </p:pic>
    </p:spTree>
    <p:extLst>
      <p:ext uri="{BB962C8B-B14F-4D97-AF65-F5344CB8AC3E}">
        <p14:creationId xmlns:p14="http://schemas.microsoft.com/office/powerpoint/2010/main" val="1042941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994FD432-1DF4-4D19-A5AA-2F0C64360EEA}"/>
              </a:ext>
            </a:extLst>
          </p:cNvPr>
          <p:cNvSpPr>
            <a:spLocks noGrp="1"/>
          </p:cNvSpPr>
          <p:nvPr>
            <p:ph idx="1"/>
          </p:nvPr>
        </p:nvSpPr>
        <p:spPr>
          <a:xfrm>
            <a:off x="1083285" y="2474437"/>
            <a:ext cx="4338409" cy="4196185"/>
          </a:xfrm>
        </p:spPr>
        <p:txBody>
          <a:bodyPr>
            <a:normAutofit/>
          </a:bodyPr>
          <a:lstStyle/>
          <a:p>
            <a:r>
              <a:rPr lang="en-GB" altLang="it-IT" dirty="0"/>
              <a:t>129 of 182 screened (70,9%) performed also HPV genotyping: 4 resulted negative, 11 low risk HPV genotype carriers (LRHPV), 13 probable high-risk HPV carriers (</a:t>
            </a:r>
            <a:r>
              <a:rPr lang="en-GB" altLang="it-IT" dirty="0" err="1"/>
              <a:t>pHRHPV</a:t>
            </a:r>
            <a:r>
              <a:rPr lang="en-GB" altLang="it-IT" dirty="0"/>
              <a:t>), 101 high risk HPV (HRHPV) genotype carriers.</a:t>
            </a:r>
          </a:p>
          <a:p>
            <a:r>
              <a:rPr lang="en-GB" dirty="0"/>
              <a:t>We don’t have genotype of 29% of screened patients since PCR implementation was obtained 6 months after first Pap tests.  </a:t>
            </a:r>
            <a:endParaRPr lang="it-IT" dirty="0"/>
          </a:p>
        </p:txBody>
      </p:sp>
      <p:graphicFrame>
        <p:nvGraphicFramePr>
          <p:cNvPr id="19" name="Grafico 18">
            <a:extLst>
              <a:ext uri="{FF2B5EF4-FFF2-40B4-BE49-F238E27FC236}">
                <a16:creationId xmlns:a16="http://schemas.microsoft.com/office/drawing/2014/main" id="{830C7896-571B-4C66-AA71-952B4035B738}"/>
              </a:ext>
            </a:extLst>
          </p:cNvPr>
          <p:cNvGraphicFramePr>
            <a:graphicFrameLocks/>
          </p:cNvGraphicFramePr>
          <p:nvPr>
            <p:extLst>
              <p:ext uri="{D42A27DB-BD31-4B8C-83A1-F6EECF244321}">
                <p14:modId xmlns:p14="http://schemas.microsoft.com/office/powerpoint/2010/main" val="2416839907"/>
              </p:ext>
            </p:extLst>
          </p:nvPr>
        </p:nvGraphicFramePr>
        <p:xfrm>
          <a:off x="5841058" y="1702473"/>
          <a:ext cx="6196044" cy="4968149"/>
        </p:xfrm>
        <a:graphic>
          <a:graphicData uri="http://schemas.openxmlformats.org/drawingml/2006/chart">
            <c:chart xmlns:c="http://schemas.openxmlformats.org/drawingml/2006/chart" xmlns:r="http://schemas.openxmlformats.org/officeDocument/2006/relationships" r:id="rId3"/>
          </a:graphicData>
        </a:graphic>
      </p:graphicFrame>
      <p:grpSp>
        <p:nvGrpSpPr>
          <p:cNvPr id="23" name="Gruppo 22">
            <a:extLst>
              <a:ext uri="{FF2B5EF4-FFF2-40B4-BE49-F238E27FC236}">
                <a16:creationId xmlns:a16="http://schemas.microsoft.com/office/drawing/2014/main" id="{BF458FFB-0CF3-4C64-B5DC-340BF6BB08EB}"/>
              </a:ext>
            </a:extLst>
          </p:cNvPr>
          <p:cNvGrpSpPr/>
          <p:nvPr/>
        </p:nvGrpSpPr>
        <p:grpSpPr>
          <a:xfrm>
            <a:off x="663921" y="609601"/>
            <a:ext cx="8128000" cy="1259416"/>
            <a:chOff x="0" y="1385358"/>
            <a:chExt cx="8128000" cy="1259416"/>
          </a:xfrm>
          <a:scene3d>
            <a:camera prst="orthographicFront"/>
            <a:lightRig rig="flat" dir="t"/>
          </a:scene3d>
        </p:grpSpPr>
        <p:sp>
          <p:nvSpPr>
            <p:cNvPr id="25" name="Rettangolo con angoli arrotondati 24">
              <a:extLst>
                <a:ext uri="{FF2B5EF4-FFF2-40B4-BE49-F238E27FC236}">
                  <a16:creationId xmlns:a16="http://schemas.microsoft.com/office/drawing/2014/main" id="{969D8D67-D327-4540-98A0-9AABD2B7E074}"/>
                </a:ext>
              </a:extLst>
            </p:cNvPr>
            <p:cNvSpPr/>
            <p:nvPr/>
          </p:nvSpPr>
          <p:spPr>
            <a:xfrm>
              <a:off x="0" y="1385358"/>
              <a:ext cx="8128000" cy="1259416"/>
            </a:xfrm>
            <a:prstGeom prst="roundRect">
              <a:avLst>
                <a:gd name="adj" fmla="val 10000"/>
              </a:avLst>
            </a:prstGeom>
            <a:sp3d prstMaterial="plastic">
              <a:bevelT w="120900" h="88900"/>
              <a:bevelB w="88900" h="31750" prst="angle"/>
            </a:sp3d>
          </p:spPr>
          <p:style>
            <a:lnRef idx="0">
              <a:schemeClr val="lt1">
                <a:hueOff val="0"/>
                <a:satOff val="0"/>
                <a:lumOff val="0"/>
                <a:alphaOff val="0"/>
              </a:schemeClr>
            </a:lnRef>
            <a:fillRef idx="3">
              <a:schemeClr val="accent4">
                <a:hueOff val="-355548"/>
                <a:satOff val="-4259"/>
                <a:lumOff val="1177"/>
                <a:alphaOff val="0"/>
              </a:schemeClr>
            </a:fillRef>
            <a:effectRef idx="2">
              <a:schemeClr val="accent4">
                <a:hueOff val="-355548"/>
                <a:satOff val="-4259"/>
                <a:lumOff val="1177"/>
                <a:alphaOff val="0"/>
              </a:schemeClr>
            </a:effectRef>
            <a:fontRef idx="minor">
              <a:schemeClr val="lt1"/>
            </a:fontRef>
          </p:style>
        </p:sp>
        <p:sp>
          <p:nvSpPr>
            <p:cNvPr id="26" name="CasellaDiTesto 25">
              <a:extLst>
                <a:ext uri="{FF2B5EF4-FFF2-40B4-BE49-F238E27FC236}">
                  <a16:creationId xmlns:a16="http://schemas.microsoft.com/office/drawing/2014/main" id="{82623CFD-3D8A-4F9E-8A5C-E3B317A35095}"/>
                </a:ext>
              </a:extLst>
            </p:cNvPr>
            <p:cNvSpPr txBox="1"/>
            <p:nvPr/>
          </p:nvSpPr>
          <p:spPr>
            <a:xfrm>
              <a:off x="1751541" y="1385358"/>
              <a:ext cx="6376458" cy="125941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defTabSz="844550">
                <a:lnSpc>
                  <a:spcPct val="90000"/>
                </a:lnSpc>
                <a:spcBef>
                  <a:spcPct val="0"/>
                </a:spcBef>
                <a:spcAft>
                  <a:spcPct val="35000"/>
                </a:spcAft>
              </a:pPr>
              <a:r>
                <a:rPr lang="it-IT" sz="3600" dirty="0"/>
                <a:t>HPV </a:t>
              </a:r>
              <a:r>
                <a:rPr lang="it-IT" sz="3600" dirty="0" err="1"/>
                <a:t>genotyping</a:t>
              </a:r>
              <a:r>
                <a:rPr lang="it-IT" sz="3600" dirty="0"/>
                <a:t> results</a:t>
              </a:r>
              <a:endParaRPr lang="it-IT" sz="3200" kern="1200" dirty="0"/>
            </a:p>
          </p:txBody>
        </p:sp>
      </p:grpSp>
      <p:sp>
        <p:nvSpPr>
          <p:cNvPr id="24" name="Rettangolo con angoli arrotondati 23">
            <a:extLst>
              <a:ext uri="{FF2B5EF4-FFF2-40B4-BE49-F238E27FC236}">
                <a16:creationId xmlns:a16="http://schemas.microsoft.com/office/drawing/2014/main" id="{9D43EA73-B519-424B-BAE0-4564781FFC6D}"/>
              </a:ext>
            </a:extLst>
          </p:cNvPr>
          <p:cNvSpPr/>
          <p:nvPr/>
        </p:nvSpPr>
        <p:spPr>
          <a:xfrm>
            <a:off x="789862" y="735542"/>
            <a:ext cx="1625600" cy="1007533"/>
          </a:xfrm>
          <a:prstGeom prst="roundRect">
            <a:avLst>
              <a:gd name="adj" fmla="val 10000"/>
            </a:avLst>
          </a:prstGeom>
          <a:blipFill>
            <a:blip r:embed="rId4">
              <a:extLst>
                <a:ext uri="{28A0092B-C50C-407E-A947-70E740481C1C}">
                  <a14:useLocalDpi xmlns:a14="http://schemas.microsoft.com/office/drawing/2010/main" val="0"/>
                </a:ext>
              </a:extLst>
            </a:blip>
            <a:srcRect/>
            <a:stretch>
              <a:fillRect l="-24000" r="-24000"/>
            </a:stretch>
          </a:blipFill>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rgbClr r="0" g="0" b="0"/>
          </a:fillRef>
          <a:effectRef idx="2">
            <a:schemeClr val="accent4">
              <a:tint val="50000"/>
              <a:hueOff val="-418913"/>
              <a:satOff val="-4739"/>
              <a:lumOff val="102"/>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611723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1119BE7D-0D36-4FF6-9F31-52DE602684AD}"/>
              </a:ext>
            </a:extLst>
          </p:cNvPr>
          <p:cNvSpPr>
            <a:spLocks noGrp="1"/>
          </p:cNvSpPr>
          <p:nvPr>
            <p:ph idx="1"/>
          </p:nvPr>
        </p:nvSpPr>
        <p:spPr>
          <a:xfrm>
            <a:off x="1103312" y="2052918"/>
            <a:ext cx="3273816" cy="4195481"/>
          </a:xfrm>
        </p:spPr>
        <p:txBody>
          <a:bodyPr>
            <a:normAutofit fontScale="92500" lnSpcReduction="20000"/>
          </a:bodyPr>
          <a:lstStyle/>
          <a:p>
            <a:r>
              <a:rPr lang="en-US" b="1" dirty="0"/>
              <a:t>HPV16</a:t>
            </a:r>
            <a:r>
              <a:rPr lang="en-US" dirty="0"/>
              <a:t> was found in 30 patients (18,3%) and it was the most frequently identified high risk genotype followed by </a:t>
            </a:r>
            <a:r>
              <a:rPr lang="en-US" b="1" dirty="0"/>
              <a:t>HPV 52 </a:t>
            </a:r>
            <a:r>
              <a:rPr lang="en-US" dirty="0"/>
              <a:t>(27 patients, 20,9%) and </a:t>
            </a:r>
            <a:r>
              <a:rPr lang="en-US" b="1" dirty="0"/>
              <a:t>HPV 51 </a:t>
            </a:r>
            <a:r>
              <a:rPr lang="en-US" dirty="0"/>
              <a:t>(21 patients, 16,3%). </a:t>
            </a:r>
            <a:r>
              <a:rPr lang="en-US" b="1" dirty="0"/>
              <a:t>HPV18</a:t>
            </a:r>
            <a:r>
              <a:rPr lang="en-US" dirty="0"/>
              <a:t> was found in 17 patients (13,2%).</a:t>
            </a:r>
          </a:p>
          <a:p>
            <a:r>
              <a:rPr lang="en-US" dirty="0"/>
              <a:t>In 62 cases out of 129 there were </a:t>
            </a:r>
            <a:r>
              <a:rPr lang="en-US" b="1" dirty="0"/>
              <a:t>three to more HPV genotypes</a:t>
            </a:r>
            <a:r>
              <a:rPr lang="en-US" dirty="0"/>
              <a:t>, in 59 of these cases there was at least one </a:t>
            </a:r>
            <a:r>
              <a:rPr lang="en-US" b="1" dirty="0"/>
              <a:t>high-risk genotype</a:t>
            </a:r>
            <a:r>
              <a:rPr lang="en-US" dirty="0"/>
              <a:t>. </a:t>
            </a:r>
          </a:p>
          <a:p>
            <a:endParaRPr lang="en-US" dirty="0"/>
          </a:p>
        </p:txBody>
      </p:sp>
      <p:grpSp>
        <p:nvGrpSpPr>
          <p:cNvPr id="23" name="Gruppo 22">
            <a:extLst>
              <a:ext uri="{FF2B5EF4-FFF2-40B4-BE49-F238E27FC236}">
                <a16:creationId xmlns:a16="http://schemas.microsoft.com/office/drawing/2014/main" id="{74750BCD-4805-454A-BE3E-1B15B7CE1A60}"/>
              </a:ext>
            </a:extLst>
          </p:cNvPr>
          <p:cNvGrpSpPr/>
          <p:nvPr/>
        </p:nvGrpSpPr>
        <p:grpSpPr>
          <a:xfrm>
            <a:off x="663921" y="609601"/>
            <a:ext cx="8128000" cy="1259416"/>
            <a:chOff x="0" y="1385358"/>
            <a:chExt cx="8128000" cy="1259416"/>
          </a:xfrm>
          <a:scene3d>
            <a:camera prst="orthographicFront"/>
            <a:lightRig rig="flat" dir="t"/>
          </a:scene3d>
        </p:grpSpPr>
        <p:sp>
          <p:nvSpPr>
            <p:cNvPr id="24" name="Rettangolo con angoli arrotondati 23">
              <a:extLst>
                <a:ext uri="{FF2B5EF4-FFF2-40B4-BE49-F238E27FC236}">
                  <a16:creationId xmlns:a16="http://schemas.microsoft.com/office/drawing/2014/main" id="{536FCF4E-11C5-456C-8FFD-717B231376F0}"/>
                </a:ext>
              </a:extLst>
            </p:cNvPr>
            <p:cNvSpPr/>
            <p:nvPr/>
          </p:nvSpPr>
          <p:spPr>
            <a:xfrm>
              <a:off x="0" y="1385358"/>
              <a:ext cx="8128000" cy="1259416"/>
            </a:xfrm>
            <a:prstGeom prst="roundRect">
              <a:avLst>
                <a:gd name="adj" fmla="val 10000"/>
              </a:avLst>
            </a:prstGeom>
            <a:sp3d prstMaterial="plastic">
              <a:bevelT w="120900" h="88900"/>
              <a:bevelB w="88900" h="31750" prst="angle"/>
            </a:sp3d>
          </p:spPr>
          <p:style>
            <a:lnRef idx="0">
              <a:schemeClr val="lt1">
                <a:hueOff val="0"/>
                <a:satOff val="0"/>
                <a:lumOff val="0"/>
                <a:alphaOff val="0"/>
              </a:schemeClr>
            </a:lnRef>
            <a:fillRef idx="3">
              <a:schemeClr val="accent4">
                <a:hueOff val="-355548"/>
                <a:satOff val="-4259"/>
                <a:lumOff val="1177"/>
                <a:alphaOff val="0"/>
              </a:schemeClr>
            </a:fillRef>
            <a:effectRef idx="2">
              <a:schemeClr val="accent4">
                <a:hueOff val="-355548"/>
                <a:satOff val="-4259"/>
                <a:lumOff val="1177"/>
                <a:alphaOff val="0"/>
              </a:schemeClr>
            </a:effectRef>
            <a:fontRef idx="minor">
              <a:schemeClr val="lt1"/>
            </a:fontRef>
          </p:style>
        </p:sp>
        <p:sp>
          <p:nvSpPr>
            <p:cNvPr id="25" name="CasellaDiTesto 24">
              <a:extLst>
                <a:ext uri="{FF2B5EF4-FFF2-40B4-BE49-F238E27FC236}">
                  <a16:creationId xmlns:a16="http://schemas.microsoft.com/office/drawing/2014/main" id="{A3BC4538-5237-4067-BA75-B72AC9197C91}"/>
                </a:ext>
              </a:extLst>
            </p:cNvPr>
            <p:cNvSpPr txBox="1"/>
            <p:nvPr/>
          </p:nvSpPr>
          <p:spPr>
            <a:xfrm>
              <a:off x="1751541" y="1385358"/>
              <a:ext cx="6376458" cy="125941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defTabSz="844550">
                <a:lnSpc>
                  <a:spcPct val="90000"/>
                </a:lnSpc>
                <a:spcBef>
                  <a:spcPct val="0"/>
                </a:spcBef>
                <a:spcAft>
                  <a:spcPct val="35000"/>
                </a:spcAft>
              </a:pPr>
              <a:r>
                <a:rPr lang="it-IT" sz="3600" dirty="0"/>
                <a:t>HPV </a:t>
              </a:r>
              <a:r>
                <a:rPr lang="it-IT" sz="3600" dirty="0" err="1"/>
                <a:t>genotyping</a:t>
              </a:r>
              <a:r>
                <a:rPr lang="it-IT" sz="3600" dirty="0"/>
                <a:t> results</a:t>
              </a:r>
              <a:endParaRPr lang="it-IT" sz="3200" kern="1200" dirty="0"/>
            </a:p>
          </p:txBody>
        </p:sp>
      </p:grpSp>
      <p:sp>
        <p:nvSpPr>
          <p:cNvPr id="26" name="Rettangolo con angoli arrotondati 25">
            <a:extLst>
              <a:ext uri="{FF2B5EF4-FFF2-40B4-BE49-F238E27FC236}">
                <a16:creationId xmlns:a16="http://schemas.microsoft.com/office/drawing/2014/main" id="{DEABD85E-D926-4417-944C-5581F4128474}"/>
              </a:ext>
            </a:extLst>
          </p:cNvPr>
          <p:cNvSpPr/>
          <p:nvPr/>
        </p:nvSpPr>
        <p:spPr>
          <a:xfrm>
            <a:off x="789862" y="735542"/>
            <a:ext cx="1625600" cy="1007533"/>
          </a:xfrm>
          <a:prstGeom prst="roundRect">
            <a:avLst>
              <a:gd name="adj" fmla="val 10000"/>
            </a:avLst>
          </a:prstGeom>
          <a:blipFill>
            <a:blip r:embed="rId5">
              <a:extLst>
                <a:ext uri="{28A0092B-C50C-407E-A947-70E740481C1C}">
                  <a14:useLocalDpi xmlns:a14="http://schemas.microsoft.com/office/drawing/2010/main" val="0"/>
                </a:ext>
              </a:extLst>
            </a:blip>
            <a:srcRect/>
            <a:stretch>
              <a:fillRect l="-24000" r="-24000"/>
            </a:stretch>
          </a:blipFill>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rgbClr r="0" g="0" b="0"/>
          </a:fillRef>
          <a:effectRef idx="2">
            <a:schemeClr val="accent4">
              <a:tint val="50000"/>
              <a:hueOff val="-418913"/>
              <a:satOff val="-4739"/>
              <a:lumOff val="102"/>
              <a:alphaOff val="0"/>
            </a:schemeClr>
          </a:effectRef>
          <a:fontRef idx="minor">
            <a:schemeClr val="lt1">
              <a:hueOff val="0"/>
              <a:satOff val="0"/>
              <a:lumOff val="0"/>
              <a:alphaOff val="0"/>
            </a:schemeClr>
          </a:fontRef>
        </p:style>
      </p:sp>
      <p:graphicFrame>
        <p:nvGraphicFramePr>
          <p:cNvPr id="9" name="Grafico 44">
            <a:extLst>
              <a:ext uri="{FF2B5EF4-FFF2-40B4-BE49-F238E27FC236}">
                <a16:creationId xmlns:a16="http://schemas.microsoft.com/office/drawing/2014/main" id="{1E47A70F-3824-4481-8382-05A8D0C60A68}"/>
              </a:ext>
            </a:extLst>
          </p:cNvPr>
          <p:cNvGraphicFramePr>
            <a:graphicFrameLocks/>
          </p:cNvGraphicFramePr>
          <p:nvPr>
            <p:extLst>
              <p:ext uri="{D42A27DB-BD31-4B8C-83A1-F6EECF244321}">
                <p14:modId xmlns:p14="http://schemas.microsoft.com/office/powerpoint/2010/main" val="2599228111"/>
              </p:ext>
            </p:extLst>
          </p:nvPr>
        </p:nvGraphicFramePr>
        <p:xfrm>
          <a:off x="4585763" y="3533425"/>
          <a:ext cx="4329472" cy="3043590"/>
        </p:xfrm>
        <a:graphic>
          <a:graphicData uri="http://schemas.openxmlformats.org/presentationml/2006/ole">
            <mc:AlternateContent xmlns:mc="http://schemas.openxmlformats.org/markup-compatibility/2006">
              <mc:Choice xmlns:v="urn:schemas-microsoft-com:vml" Requires="v">
                <p:oleObj spid="_x0000_s1080" name="Chart" r:id="rId6" imgW="7224386" imgH="4980864" progId="Excel.Chart.8">
                  <p:embed/>
                </p:oleObj>
              </mc:Choice>
              <mc:Fallback>
                <p:oleObj name="Chart" r:id="rId6" imgW="7224386" imgH="4980864" progId="Excel.Chart.8">
                  <p:embed/>
                  <p:pic>
                    <p:nvPicPr>
                      <p:cNvPr id="2136" name="Grafico 44">
                        <a:extLst>
                          <a:ext uri="{FF2B5EF4-FFF2-40B4-BE49-F238E27FC236}">
                            <a16:creationId xmlns:a16="http://schemas.microsoft.com/office/drawing/2014/main" id="{AF23F76E-52AE-48F4-83B8-5B911AEB7841}"/>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85763" y="3533425"/>
                        <a:ext cx="4329472" cy="3043590"/>
                      </a:xfrm>
                      <a:prstGeom prst="rect">
                        <a:avLst/>
                      </a:prstGeom>
                      <a:solidFill>
                        <a:schemeClr val="tx1"/>
                      </a:solidFill>
                      <a:ln>
                        <a:noFill/>
                      </a:ln>
                    </p:spPr>
                  </p:pic>
                </p:oleObj>
              </mc:Fallback>
            </mc:AlternateContent>
          </a:graphicData>
        </a:graphic>
      </p:graphicFrame>
      <p:graphicFrame>
        <p:nvGraphicFramePr>
          <p:cNvPr id="8" name="Grafico 42">
            <a:extLst>
              <a:ext uri="{FF2B5EF4-FFF2-40B4-BE49-F238E27FC236}">
                <a16:creationId xmlns:a16="http://schemas.microsoft.com/office/drawing/2014/main" id="{83963419-D320-4E98-AE3D-6F1671576844}"/>
              </a:ext>
            </a:extLst>
          </p:cNvPr>
          <p:cNvGraphicFramePr>
            <a:graphicFrameLocks/>
          </p:cNvGraphicFramePr>
          <p:nvPr>
            <p:extLst>
              <p:ext uri="{D42A27DB-BD31-4B8C-83A1-F6EECF244321}">
                <p14:modId xmlns:p14="http://schemas.microsoft.com/office/powerpoint/2010/main" val="2444770485"/>
              </p:ext>
            </p:extLst>
          </p:nvPr>
        </p:nvGraphicFramePr>
        <p:xfrm>
          <a:off x="7606238" y="2052918"/>
          <a:ext cx="4329472" cy="2961015"/>
        </p:xfrm>
        <a:graphic>
          <a:graphicData uri="http://schemas.openxmlformats.org/presentationml/2006/ole">
            <mc:AlternateContent xmlns:mc="http://schemas.openxmlformats.org/markup-compatibility/2006">
              <mc:Choice xmlns:v="urn:schemas-microsoft-com:vml" Requires="v">
                <p:oleObj spid="_x0000_s1081" name="Chart" r:id="rId8" imgW="7220136" imgH="4838603" progId="Excel.Chart.8">
                  <p:embed/>
                </p:oleObj>
              </mc:Choice>
              <mc:Fallback>
                <p:oleObj name="Chart" r:id="rId8" imgW="7220136" imgH="4838603" progId="Excel.Chart.8">
                  <p:embed/>
                  <p:pic>
                    <p:nvPicPr>
                      <p:cNvPr id="2135" name="Grafico 42">
                        <a:extLst>
                          <a:ext uri="{FF2B5EF4-FFF2-40B4-BE49-F238E27FC236}">
                            <a16:creationId xmlns:a16="http://schemas.microsoft.com/office/drawing/2014/main" id="{3F46FB0F-AF9C-4F6D-8CEC-1C36463D76E3}"/>
                          </a:ext>
                        </a:extLst>
                      </p:cNvPr>
                      <p:cNvPicPr>
                        <a:picLocks noChangeArrowheads="1"/>
                      </p:cNvPicPr>
                      <p:nvPr/>
                    </p:nvPicPr>
                    <p:blipFill>
                      <a:blip r:embed="rId9"/>
                      <a:srcRect/>
                      <a:stretch>
                        <a:fillRect/>
                      </a:stretch>
                    </p:blipFill>
                    <p:spPr bwMode="auto">
                      <a:xfrm>
                        <a:off x="7606238" y="2052918"/>
                        <a:ext cx="4329472" cy="2961015"/>
                      </a:xfrm>
                      <a:prstGeom prst="rect">
                        <a:avLst/>
                      </a:prstGeom>
                      <a:solidFill>
                        <a:schemeClr val="tx1"/>
                      </a:solidFill>
                      <a:ln>
                        <a:solidFill>
                          <a:schemeClr val="tx1"/>
                        </a:solidFill>
                      </a:ln>
                    </p:spPr>
                  </p:pic>
                </p:oleObj>
              </mc:Fallback>
            </mc:AlternateContent>
          </a:graphicData>
        </a:graphic>
      </p:graphicFrame>
    </p:spTree>
    <p:extLst>
      <p:ext uri="{BB962C8B-B14F-4D97-AF65-F5344CB8AC3E}">
        <p14:creationId xmlns:p14="http://schemas.microsoft.com/office/powerpoint/2010/main" val="4219390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D4CDE9C-DF52-4535-B687-1576063A4E25}"/>
              </a:ext>
            </a:extLst>
          </p:cNvPr>
          <p:cNvSpPr>
            <a:spLocks noGrp="1"/>
          </p:cNvSpPr>
          <p:nvPr>
            <p:ph idx="1"/>
          </p:nvPr>
        </p:nvSpPr>
        <p:spPr>
          <a:xfrm>
            <a:off x="276874" y="1869016"/>
            <a:ext cx="11235572" cy="4195481"/>
          </a:xfrm>
        </p:spPr>
        <p:txBody>
          <a:bodyPr>
            <a:normAutofit/>
          </a:bodyPr>
          <a:lstStyle/>
          <a:p>
            <a:pPr marL="0" indent="0">
              <a:buNone/>
            </a:pPr>
            <a:endParaRPr lang="en-US" b="1" dirty="0"/>
          </a:p>
          <a:p>
            <a:r>
              <a:rPr lang="en-US" b="1" dirty="0"/>
              <a:t>Only 35 HRHPV carriers (34,7%) had a positive </a:t>
            </a:r>
            <a:r>
              <a:rPr lang="en-US" b="1" dirty="0" err="1"/>
              <a:t>citology</a:t>
            </a:r>
            <a:r>
              <a:rPr lang="en-US" dirty="0"/>
              <a:t>.</a:t>
            </a:r>
          </a:p>
          <a:p>
            <a:r>
              <a:rPr lang="en-US" dirty="0"/>
              <a:t>66 (65,4%) HRHPV carriers resulted Pap test negative or presented ASCUS, </a:t>
            </a:r>
            <a:r>
              <a:rPr lang="en-US" b="1" dirty="0"/>
              <a:t>they resulted </a:t>
            </a:r>
            <a:r>
              <a:rPr lang="en-US" b="1" dirty="0" err="1"/>
              <a:t>anoscopy</a:t>
            </a:r>
            <a:r>
              <a:rPr lang="en-US" b="1" dirty="0"/>
              <a:t> eligible only for hosting high risk genotype</a:t>
            </a:r>
          </a:p>
          <a:p>
            <a:r>
              <a:rPr lang="en-US" dirty="0"/>
              <a:t>Among non HRHPV carriers, 42,9% were Pap test positive, all presenting LSIL.</a:t>
            </a:r>
          </a:p>
          <a:p>
            <a:endParaRPr lang="en-US" dirty="0"/>
          </a:p>
          <a:p>
            <a:endParaRPr lang="en-US" dirty="0"/>
          </a:p>
          <a:p>
            <a:endParaRPr lang="en-US" dirty="0"/>
          </a:p>
        </p:txBody>
      </p:sp>
      <p:grpSp>
        <p:nvGrpSpPr>
          <p:cNvPr id="4" name="Gruppo 3">
            <a:extLst>
              <a:ext uri="{FF2B5EF4-FFF2-40B4-BE49-F238E27FC236}">
                <a16:creationId xmlns:a16="http://schemas.microsoft.com/office/drawing/2014/main" id="{CF06B62C-00F0-4AB6-9442-FA64FAEBE92A}"/>
              </a:ext>
            </a:extLst>
          </p:cNvPr>
          <p:cNvGrpSpPr/>
          <p:nvPr/>
        </p:nvGrpSpPr>
        <p:grpSpPr>
          <a:xfrm>
            <a:off x="663921" y="609601"/>
            <a:ext cx="8128000" cy="1259416"/>
            <a:chOff x="0" y="1385358"/>
            <a:chExt cx="8128000" cy="1259416"/>
          </a:xfrm>
          <a:scene3d>
            <a:camera prst="orthographicFront"/>
            <a:lightRig rig="flat" dir="t"/>
          </a:scene3d>
        </p:grpSpPr>
        <p:sp>
          <p:nvSpPr>
            <p:cNvPr id="5" name="Rettangolo con angoli arrotondati 4">
              <a:extLst>
                <a:ext uri="{FF2B5EF4-FFF2-40B4-BE49-F238E27FC236}">
                  <a16:creationId xmlns:a16="http://schemas.microsoft.com/office/drawing/2014/main" id="{1293FE31-EC7D-421E-AF02-3C58F9ABA46C}"/>
                </a:ext>
              </a:extLst>
            </p:cNvPr>
            <p:cNvSpPr/>
            <p:nvPr/>
          </p:nvSpPr>
          <p:spPr>
            <a:xfrm>
              <a:off x="0" y="1385358"/>
              <a:ext cx="8128000" cy="1259416"/>
            </a:xfrm>
            <a:prstGeom prst="roundRect">
              <a:avLst>
                <a:gd name="adj" fmla="val 10000"/>
              </a:avLst>
            </a:prstGeom>
            <a:sp3d prstMaterial="plastic">
              <a:bevelT w="120900" h="88900"/>
              <a:bevelB w="88900" h="31750" prst="angle"/>
            </a:sp3d>
          </p:spPr>
          <p:style>
            <a:lnRef idx="0">
              <a:schemeClr val="lt1">
                <a:hueOff val="0"/>
                <a:satOff val="0"/>
                <a:lumOff val="0"/>
                <a:alphaOff val="0"/>
              </a:schemeClr>
            </a:lnRef>
            <a:fillRef idx="3">
              <a:schemeClr val="accent4">
                <a:hueOff val="-355548"/>
                <a:satOff val="-4259"/>
                <a:lumOff val="1177"/>
                <a:alphaOff val="0"/>
              </a:schemeClr>
            </a:fillRef>
            <a:effectRef idx="2">
              <a:schemeClr val="accent4">
                <a:hueOff val="-355548"/>
                <a:satOff val="-4259"/>
                <a:lumOff val="1177"/>
                <a:alphaOff val="0"/>
              </a:schemeClr>
            </a:effectRef>
            <a:fontRef idx="minor">
              <a:schemeClr val="lt1"/>
            </a:fontRef>
          </p:style>
        </p:sp>
        <p:sp>
          <p:nvSpPr>
            <p:cNvPr id="6" name="CasellaDiTesto 5">
              <a:extLst>
                <a:ext uri="{FF2B5EF4-FFF2-40B4-BE49-F238E27FC236}">
                  <a16:creationId xmlns:a16="http://schemas.microsoft.com/office/drawing/2014/main" id="{A93E29F0-2172-457E-948A-BFFB1749903F}"/>
                </a:ext>
              </a:extLst>
            </p:cNvPr>
            <p:cNvSpPr txBox="1"/>
            <p:nvPr/>
          </p:nvSpPr>
          <p:spPr>
            <a:xfrm>
              <a:off x="1751541" y="1385358"/>
              <a:ext cx="6376458" cy="125941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defTabSz="844550">
                <a:lnSpc>
                  <a:spcPct val="90000"/>
                </a:lnSpc>
                <a:spcBef>
                  <a:spcPct val="0"/>
                </a:spcBef>
                <a:spcAft>
                  <a:spcPct val="35000"/>
                </a:spcAft>
              </a:pPr>
              <a:r>
                <a:rPr lang="it-IT" sz="3600" dirty="0"/>
                <a:t>HPV </a:t>
              </a:r>
              <a:r>
                <a:rPr lang="it-IT" sz="3600" dirty="0" err="1"/>
                <a:t>genotyping</a:t>
              </a:r>
              <a:r>
                <a:rPr lang="it-IT" sz="3600" dirty="0"/>
                <a:t> results</a:t>
              </a:r>
              <a:endParaRPr lang="it-IT" sz="3200" kern="1200" dirty="0"/>
            </a:p>
          </p:txBody>
        </p:sp>
      </p:grpSp>
      <p:sp>
        <p:nvSpPr>
          <p:cNvPr id="7" name="Rettangolo con angoli arrotondati 6">
            <a:extLst>
              <a:ext uri="{FF2B5EF4-FFF2-40B4-BE49-F238E27FC236}">
                <a16:creationId xmlns:a16="http://schemas.microsoft.com/office/drawing/2014/main" id="{A95D880A-069E-41FE-88AB-D5C2C38A0FD0}"/>
              </a:ext>
            </a:extLst>
          </p:cNvPr>
          <p:cNvSpPr/>
          <p:nvPr/>
        </p:nvSpPr>
        <p:spPr>
          <a:xfrm>
            <a:off x="789862" y="735542"/>
            <a:ext cx="1625600" cy="1007533"/>
          </a:xfrm>
          <a:prstGeom prst="roundRect">
            <a:avLst>
              <a:gd name="adj" fmla="val 10000"/>
            </a:avLst>
          </a:prstGeom>
          <a:blipFill>
            <a:blip r:embed="rId2">
              <a:extLst>
                <a:ext uri="{28A0092B-C50C-407E-A947-70E740481C1C}">
                  <a14:useLocalDpi xmlns:a14="http://schemas.microsoft.com/office/drawing/2010/main" val="0"/>
                </a:ext>
              </a:extLst>
            </a:blip>
            <a:srcRect/>
            <a:stretch>
              <a:fillRect l="-24000" r="-24000"/>
            </a:stretch>
          </a:blipFill>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rgbClr r="0" g="0" b="0"/>
          </a:fillRef>
          <a:effectRef idx="2">
            <a:schemeClr val="accent4">
              <a:tint val="50000"/>
              <a:hueOff val="-418913"/>
              <a:satOff val="-4739"/>
              <a:lumOff val="102"/>
              <a:alphaOff val="0"/>
            </a:schemeClr>
          </a:effectRef>
          <a:fontRef idx="minor">
            <a:schemeClr val="lt1">
              <a:hueOff val="0"/>
              <a:satOff val="0"/>
              <a:lumOff val="0"/>
              <a:alphaOff val="0"/>
            </a:schemeClr>
          </a:fontRef>
        </p:style>
      </p:sp>
      <p:graphicFrame>
        <p:nvGraphicFramePr>
          <p:cNvPr id="11" name="Grafico 10">
            <a:extLst>
              <a:ext uri="{FF2B5EF4-FFF2-40B4-BE49-F238E27FC236}">
                <a16:creationId xmlns:a16="http://schemas.microsoft.com/office/drawing/2014/main" id="{FDC2DDA5-790E-486F-88E9-F4E6B592FCDB}"/>
              </a:ext>
            </a:extLst>
          </p:cNvPr>
          <p:cNvGraphicFramePr>
            <a:graphicFrameLocks/>
          </p:cNvGraphicFramePr>
          <p:nvPr>
            <p:extLst>
              <p:ext uri="{D42A27DB-BD31-4B8C-83A1-F6EECF244321}">
                <p14:modId xmlns:p14="http://schemas.microsoft.com/office/powerpoint/2010/main" val="1488384278"/>
              </p:ext>
            </p:extLst>
          </p:nvPr>
        </p:nvGraphicFramePr>
        <p:xfrm>
          <a:off x="3222885" y="3837482"/>
          <a:ext cx="5569035" cy="30205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71155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F23887A8-AA87-4980-B35B-AB0304B6D857}"/>
              </a:ext>
            </a:extLst>
          </p:cNvPr>
          <p:cNvSpPr>
            <a:spLocks noGrp="1"/>
          </p:cNvSpPr>
          <p:nvPr>
            <p:ph idx="1"/>
          </p:nvPr>
        </p:nvSpPr>
        <p:spPr>
          <a:xfrm>
            <a:off x="1103313" y="2052918"/>
            <a:ext cx="3858432" cy="4195481"/>
          </a:xfrm>
        </p:spPr>
        <p:txBody>
          <a:bodyPr>
            <a:normAutofit/>
          </a:bodyPr>
          <a:lstStyle/>
          <a:p>
            <a:r>
              <a:rPr lang="en-US" dirty="0"/>
              <a:t>A total of 133 screened (</a:t>
            </a:r>
            <a:r>
              <a:rPr lang="en-US" b="1" dirty="0"/>
              <a:t>73,1%</a:t>
            </a:r>
            <a:r>
              <a:rPr lang="en-US" dirty="0"/>
              <a:t>) had the indication for HRA (67 positive Pap tests plus 66 HRHPV with negative cytology or ASCUS). </a:t>
            </a:r>
          </a:p>
          <a:p>
            <a:r>
              <a:rPr lang="en-US" dirty="0"/>
              <a:t>Among 64 biopsies performed until today (53 in Pap test + and 11 in HRHPV carriers), 27 showed LSIL, 9 HSIL and one carcinoma in situ. </a:t>
            </a:r>
          </a:p>
          <a:p>
            <a:endParaRPr lang="it-IT" dirty="0"/>
          </a:p>
        </p:txBody>
      </p:sp>
      <p:grpSp>
        <p:nvGrpSpPr>
          <p:cNvPr id="4" name="Gruppo 3">
            <a:extLst>
              <a:ext uri="{FF2B5EF4-FFF2-40B4-BE49-F238E27FC236}">
                <a16:creationId xmlns:a16="http://schemas.microsoft.com/office/drawing/2014/main" id="{155E340C-E695-4EE3-B7A8-DFE5D97B1CB6}"/>
              </a:ext>
            </a:extLst>
          </p:cNvPr>
          <p:cNvGrpSpPr/>
          <p:nvPr/>
        </p:nvGrpSpPr>
        <p:grpSpPr>
          <a:xfrm>
            <a:off x="562964" y="491702"/>
            <a:ext cx="8128000" cy="1259416"/>
            <a:chOff x="0" y="2770716"/>
            <a:chExt cx="8128000" cy="1259416"/>
          </a:xfrm>
          <a:scene3d>
            <a:camera prst="orthographicFront"/>
            <a:lightRig rig="flat" dir="t"/>
          </a:scene3d>
        </p:grpSpPr>
        <p:sp>
          <p:nvSpPr>
            <p:cNvPr id="6" name="Rettangolo con angoli arrotondati 5">
              <a:extLst>
                <a:ext uri="{FF2B5EF4-FFF2-40B4-BE49-F238E27FC236}">
                  <a16:creationId xmlns:a16="http://schemas.microsoft.com/office/drawing/2014/main" id="{207DEFA6-C21D-4AEF-9521-7A3A6BDFE568}"/>
                </a:ext>
              </a:extLst>
            </p:cNvPr>
            <p:cNvSpPr/>
            <p:nvPr/>
          </p:nvSpPr>
          <p:spPr>
            <a:xfrm>
              <a:off x="0" y="2770716"/>
              <a:ext cx="8128000" cy="1259416"/>
            </a:xfrm>
            <a:prstGeom prst="roundRect">
              <a:avLst>
                <a:gd name="adj" fmla="val 10000"/>
              </a:avLst>
            </a:prstGeom>
            <a:sp3d prstMaterial="plastic">
              <a:bevelT w="120900" h="88900"/>
              <a:bevelB w="88900" h="31750" prst="angle"/>
            </a:sp3d>
          </p:spPr>
          <p:style>
            <a:lnRef idx="0">
              <a:schemeClr val="lt1">
                <a:hueOff val="0"/>
                <a:satOff val="0"/>
                <a:lumOff val="0"/>
                <a:alphaOff val="0"/>
              </a:schemeClr>
            </a:lnRef>
            <a:fillRef idx="3">
              <a:schemeClr val="accent4">
                <a:hueOff val="-711096"/>
                <a:satOff val="-8517"/>
                <a:lumOff val="2353"/>
                <a:alphaOff val="0"/>
              </a:schemeClr>
            </a:fillRef>
            <a:effectRef idx="2">
              <a:schemeClr val="accent4">
                <a:hueOff val="-711096"/>
                <a:satOff val="-8517"/>
                <a:lumOff val="2353"/>
                <a:alphaOff val="0"/>
              </a:schemeClr>
            </a:effectRef>
            <a:fontRef idx="minor">
              <a:schemeClr val="lt1"/>
            </a:fontRef>
          </p:style>
        </p:sp>
        <p:sp>
          <p:nvSpPr>
            <p:cNvPr id="7" name="CasellaDiTesto 6">
              <a:extLst>
                <a:ext uri="{FF2B5EF4-FFF2-40B4-BE49-F238E27FC236}">
                  <a16:creationId xmlns:a16="http://schemas.microsoft.com/office/drawing/2014/main" id="{567F084C-14C4-4298-A51E-9E95432404E4}"/>
                </a:ext>
              </a:extLst>
            </p:cNvPr>
            <p:cNvSpPr txBox="1"/>
            <p:nvPr/>
          </p:nvSpPr>
          <p:spPr>
            <a:xfrm>
              <a:off x="1751541" y="2770716"/>
              <a:ext cx="6376458" cy="125941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defTabSz="844550">
                <a:lnSpc>
                  <a:spcPct val="90000"/>
                </a:lnSpc>
                <a:spcBef>
                  <a:spcPct val="0"/>
                </a:spcBef>
                <a:spcAft>
                  <a:spcPct val="35000"/>
                </a:spcAft>
              </a:pPr>
              <a:r>
                <a:rPr lang="en-GB" sz="3600" dirty="0"/>
                <a:t>HRA results</a:t>
              </a:r>
              <a:endParaRPr lang="it-IT" sz="3600" kern="1200" dirty="0"/>
            </a:p>
          </p:txBody>
        </p:sp>
      </p:grpSp>
      <p:sp>
        <p:nvSpPr>
          <p:cNvPr id="5" name="Rettangolo con angoli arrotondati 4">
            <a:extLst>
              <a:ext uri="{FF2B5EF4-FFF2-40B4-BE49-F238E27FC236}">
                <a16:creationId xmlns:a16="http://schemas.microsoft.com/office/drawing/2014/main" id="{A2128F3A-D8A9-4AD9-8494-CC73C11E3DE4}"/>
              </a:ext>
            </a:extLst>
          </p:cNvPr>
          <p:cNvSpPr/>
          <p:nvPr/>
        </p:nvSpPr>
        <p:spPr>
          <a:xfrm>
            <a:off x="672467" y="617643"/>
            <a:ext cx="1625600" cy="1007533"/>
          </a:xfrm>
          <a:prstGeom prst="roundRect">
            <a:avLst>
              <a:gd name="adj" fmla="val 10000"/>
            </a:avLst>
          </a:prstGeom>
          <a:blipFill>
            <a:blip r:embed="rId2">
              <a:extLst>
                <a:ext uri="{28A0092B-C50C-407E-A947-70E740481C1C}">
                  <a14:useLocalDpi xmlns:a14="http://schemas.microsoft.com/office/drawing/2010/main" val="0"/>
                </a:ext>
              </a:extLst>
            </a:blip>
            <a:srcRect/>
            <a:stretch>
              <a:fillRect t="-12000" b="-12000"/>
            </a:stretch>
          </a:blipFill>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rgbClr r="0" g="0" b="0"/>
          </a:fillRef>
          <a:effectRef idx="2">
            <a:schemeClr val="accent4">
              <a:tint val="50000"/>
              <a:hueOff val="-837827"/>
              <a:satOff val="-9477"/>
              <a:lumOff val="205"/>
              <a:alphaOff val="0"/>
            </a:schemeClr>
          </a:effectRef>
          <a:fontRef idx="minor">
            <a:schemeClr val="lt1">
              <a:hueOff val="0"/>
              <a:satOff val="0"/>
              <a:lumOff val="0"/>
              <a:alphaOff val="0"/>
            </a:schemeClr>
          </a:fontRef>
        </p:style>
      </p:sp>
      <p:graphicFrame>
        <p:nvGraphicFramePr>
          <p:cNvPr id="8" name="Grafico 7">
            <a:extLst>
              <a:ext uri="{FF2B5EF4-FFF2-40B4-BE49-F238E27FC236}">
                <a16:creationId xmlns:a16="http://schemas.microsoft.com/office/drawing/2014/main" id="{77F073F4-7ED1-40C6-85F2-8E965379C7A5}"/>
              </a:ext>
            </a:extLst>
          </p:cNvPr>
          <p:cNvGraphicFramePr>
            <a:graphicFrameLocks/>
          </p:cNvGraphicFramePr>
          <p:nvPr>
            <p:extLst>
              <p:ext uri="{D42A27DB-BD31-4B8C-83A1-F6EECF244321}">
                <p14:modId xmlns:p14="http://schemas.microsoft.com/office/powerpoint/2010/main" val="1669497449"/>
              </p:ext>
            </p:extLst>
          </p:nvPr>
        </p:nvGraphicFramePr>
        <p:xfrm>
          <a:off x="5726243" y="2248525"/>
          <a:ext cx="5876144" cy="39998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42047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a:extLst>
              <a:ext uri="{FF2B5EF4-FFF2-40B4-BE49-F238E27FC236}">
                <a16:creationId xmlns:a16="http://schemas.microsoft.com/office/drawing/2014/main" id="{E29E6890-E950-4FB6-8AFE-122502B53E12}"/>
              </a:ext>
            </a:extLst>
          </p:cNvPr>
          <p:cNvGraphicFramePr>
            <a:graphicFrameLocks noGrp="1"/>
          </p:cNvGraphicFramePr>
          <p:nvPr>
            <p:ph idx="1"/>
            <p:extLst>
              <p:ext uri="{D42A27DB-BD31-4B8C-83A1-F6EECF244321}">
                <p14:modId xmlns:p14="http://schemas.microsoft.com/office/powerpoint/2010/main" val="3940602335"/>
              </p:ext>
            </p:extLst>
          </p:nvPr>
        </p:nvGraphicFramePr>
        <p:xfrm>
          <a:off x="2805659" y="3752165"/>
          <a:ext cx="6580681" cy="2657385"/>
        </p:xfrm>
        <a:graphic>
          <a:graphicData uri="http://schemas.openxmlformats.org/drawingml/2006/table">
            <a:tbl>
              <a:tblPr>
                <a:tableStyleId>{775DCB02-9BB8-47FD-8907-85C794F793BA}</a:tableStyleId>
              </a:tblPr>
              <a:tblGrid>
                <a:gridCol w="2008682">
                  <a:extLst>
                    <a:ext uri="{9D8B030D-6E8A-4147-A177-3AD203B41FA5}">
                      <a16:colId xmlns:a16="http://schemas.microsoft.com/office/drawing/2014/main" val="3060921539"/>
                    </a:ext>
                  </a:extLst>
                </a:gridCol>
                <a:gridCol w="1158656">
                  <a:extLst>
                    <a:ext uri="{9D8B030D-6E8A-4147-A177-3AD203B41FA5}">
                      <a16:colId xmlns:a16="http://schemas.microsoft.com/office/drawing/2014/main" val="594230888"/>
                    </a:ext>
                  </a:extLst>
                </a:gridCol>
                <a:gridCol w="1199283">
                  <a:extLst>
                    <a:ext uri="{9D8B030D-6E8A-4147-A177-3AD203B41FA5}">
                      <a16:colId xmlns:a16="http://schemas.microsoft.com/office/drawing/2014/main" val="1263794809"/>
                    </a:ext>
                  </a:extLst>
                </a:gridCol>
                <a:gridCol w="1107030">
                  <a:extLst>
                    <a:ext uri="{9D8B030D-6E8A-4147-A177-3AD203B41FA5}">
                      <a16:colId xmlns:a16="http://schemas.microsoft.com/office/drawing/2014/main" val="1065264874"/>
                    </a:ext>
                  </a:extLst>
                </a:gridCol>
                <a:gridCol w="1107030">
                  <a:extLst>
                    <a:ext uri="{9D8B030D-6E8A-4147-A177-3AD203B41FA5}">
                      <a16:colId xmlns:a16="http://schemas.microsoft.com/office/drawing/2014/main" val="3363626118"/>
                    </a:ext>
                  </a:extLst>
                </a:gridCol>
              </a:tblGrid>
              <a:tr h="834825">
                <a:tc>
                  <a:txBody>
                    <a:bodyPr/>
                    <a:lstStyle/>
                    <a:p>
                      <a:pPr>
                        <a:lnSpc>
                          <a:spcPct val="115000"/>
                        </a:lnSpc>
                        <a:spcAft>
                          <a:spcPts val="0"/>
                        </a:spcAft>
                      </a:pPr>
                      <a:r>
                        <a:rPr lang="en-US" sz="1600" dirty="0">
                          <a:effectLst/>
                        </a:rPr>
                        <a:t> </a:t>
                      </a:r>
                      <a:endParaRPr lang="it-IT" sz="1100" dirty="0">
                        <a:effectLst/>
                        <a:latin typeface="Times New Roman" panose="02020603050405020304" pitchFamily="18" charset="0"/>
                        <a:ea typeface="Times New Roman" panose="02020603050405020304" pitchFamily="18" charset="0"/>
                      </a:endParaRPr>
                    </a:p>
                  </a:txBody>
                  <a:tcPr marL="63500" marR="63500" marT="63500" marB="63500"/>
                </a:tc>
                <a:tc>
                  <a:txBody>
                    <a:bodyPr/>
                    <a:lstStyle/>
                    <a:p>
                      <a:pPr marL="0" algn="l" defTabSz="457200" rtl="0" eaLnBrk="1" latinLnBrk="0" hangingPunct="1">
                        <a:lnSpc>
                          <a:spcPct val="115000"/>
                        </a:lnSpc>
                        <a:spcAft>
                          <a:spcPts val="0"/>
                        </a:spcAft>
                      </a:pPr>
                      <a:r>
                        <a:rPr lang="en-US" sz="1600" kern="1200" dirty="0">
                          <a:solidFill>
                            <a:schemeClr val="dk1"/>
                          </a:solidFill>
                          <a:effectLst/>
                          <a:latin typeface="+mn-lt"/>
                          <a:ea typeface="+mn-ea"/>
                          <a:cs typeface="+mn-cs"/>
                        </a:rPr>
                        <a:t>HRA NEG (27)</a:t>
                      </a:r>
                      <a:endParaRPr lang="it-IT" sz="1600" kern="1200" dirty="0">
                        <a:solidFill>
                          <a:schemeClr val="dk1"/>
                        </a:solidFill>
                        <a:effectLst/>
                        <a:latin typeface="+mn-lt"/>
                        <a:ea typeface="+mn-ea"/>
                        <a:cs typeface="+mn-cs"/>
                      </a:endParaRPr>
                    </a:p>
                  </a:txBody>
                  <a:tcPr marL="63500" marR="63500" marT="63500" marB="63500"/>
                </a:tc>
                <a:tc>
                  <a:txBody>
                    <a:bodyPr/>
                    <a:lstStyle/>
                    <a:p>
                      <a:pPr marL="0" algn="l" defTabSz="457200" rtl="0" eaLnBrk="1" latinLnBrk="0" hangingPunct="1">
                        <a:lnSpc>
                          <a:spcPct val="115000"/>
                        </a:lnSpc>
                        <a:spcAft>
                          <a:spcPts val="0"/>
                        </a:spcAft>
                      </a:pPr>
                      <a:r>
                        <a:rPr lang="en-US" sz="1600" kern="1200" dirty="0">
                          <a:solidFill>
                            <a:schemeClr val="dk1"/>
                          </a:solidFill>
                          <a:effectLst/>
                          <a:latin typeface="+mn-lt"/>
                          <a:ea typeface="+mn-ea"/>
                          <a:cs typeface="+mn-cs"/>
                        </a:rPr>
                        <a:t>HRA LSIL (27)</a:t>
                      </a:r>
                      <a:endParaRPr lang="it-IT" sz="1600" kern="1200" dirty="0">
                        <a:solidFill>
                          <a:schemeClr val="dk1"/>
                        </a:solidFill>
                        <a:effectLst/>
                        <a:latin typeface="+mn-lt"/>
                        <a:ea typeface="+mn-ea"/>
                        <a:cs typeface="+mn-cs"/>
                      </a:endParaRPr>
                    </a:p>
                  </a:txBody>
                  <a:tcPr marL="63500" marR="63500" marT="63500" marB="63500"/>
                </a:tc>
                <a:tc>
                  <a:txBody>
                    <a:bodyPr/>
                    <a:lstStyle/>
                    <a:p>
                      <a:pPr marL="0" algn="l" defTabSz="457200" rtl="0" eaLnBrk="1" latinLnBrk="0" hangingPunct="1">
                        <a:lnSpc>
                          <a:spcPct val="115000"/>
                        </a:lnSpc>
                        <a:spcAft>
                          <a:spcPts val="0"/>
                        </a:spcAft>
                      </a:pPr>
                      <a:r>
                        <a:rPr lang="en-US" sz="1600" kern="1200" dirty="0">
                          <a:solidFill>
                            <a:schemeClr val="dk1"/>
                          </a:solidFill>
                          <a:effectLst/>
                          <a:latin typeface="+mn-lt"/>
                          <a:ea typeface="+mn-ea"/>
                          <a:cs typeface="+mn-cs"/>
                        </a:rPr>
                        <a:t>HRA HSIL (9)</a:t>
                      </a:r>
                      <a:endParaRPr lang="it-IT" sz="1600" kern="1200" dirty="0">
                        <a:solidFill>
                          <a:schemeClr val="dk1"/>
                        </a:solidFill>
                        <a:effectLst/>
                        <a:latin typeface="+mn-lt"/>
                        <a:ea typeface="+mn-ea"/>
                        <a:cs typeface="+mn-cs"/>
                      </a:endParaRPr>
                    </a:p>
                  </a:txBody>
                  <a:tcPr marL="63500" marR="63500" marT="63500" marB="63500"/>
                </a:tc>
                <a:tc>
                  <a:txBody>
                    <a:bodyPr/>
                    <a:lstStyle/>
                    <a:p>
                      <a:pPr marL="0" algn="l" defTabSz="457200" rtl="0" eaLnBrk="1" latinLnBrk="0" hangingPunct="1">
                        <a:lnSpc>
                          <a:spcPct val="115000"/>
                        </a:lnSpc>
                        <a:spcAft>
                          <a:spcPts val="0"/>
                        </a:spcAft>
                      </a:pPr>
                      <a:r>
                        <a:rPr lang="it-IT" sz="1600" kern="1200" dirty="0">
                          <a:solidFill>
                            <a:schemeClr val="dk1"/>
                          </a:solidFill>
                          <a:effectLst/>
                          <a:latin typeface="+mn-lt"/>
                          <a:ea typeface="+mn-ea"/>
                          <a:cs typeface="+mn-cs"/>
                        </a:rPr>
                        <a:t>HRA CIS (1)</a:t>
                      </a:r>
                    </a:p>
                  </a:txBody>
                  <a:tcPr marL="63500" marR="63500" marT="63500" marB="63500"/>
                </a:tc>
                <a:extLst>
                  <a:ext uri="{0D108BD9-81ED-4DB2-BD59-A6C34878D82A}">
                    <a16:rowId xmlns:a16="http://schemas.microsoft.com/office/drawing/2014/main" val="1332853729"/>
                  </a:ext>
                </a:extLst>
              </a:tr>
              <a:tr h="749508">
                <a:tc>
                  <a:txBody>
                    <a:bodyPr/>
                    <a:lstStyle/>
                    <a:p>
                      <a:pPr>
                        <a:lnSpc>
                          <a:spcPct val="115000"/>
                        </a:lnSpc>
                        <a:spcAft>
                          <a:spcPts val="0"/>
                        </a:spcAft>
                      </a:pPr>
                      <a:r>
                        <a:rPr lang="en-US" sz="1600" dirty="0">
                          <a:effectLst/>
                        </a:rPr>
                        <a:t>Pap test Neg HRHPV + (11)</a:t>
                      </a:r>
                      <a:endParaRPr lang="it-IT" sz="1100" dirty="0">
                        <a:effectLst/>
                        <a:latin typeface="Times New Roman" panose="02020603050405020304" pitchFamily="18" charset="0"/>
                        <a:ea typeface="Times New Roman" panose="02020603050405020304" pitchFamily="18" charset="0"/>
                      </a:endParaRPr>
                    </a:p>
                  </a:txBody>
                  <a:tcPr marL="63500" marR="63500" marT="63500" marB="63500"/>
                </a:tc>
                <a:tc>
                  <a:txBody>
                    <a:bodyPr/>
                    <a:lstStyle/>
                    <a:p>
                      <a:pPr marL="0" algn="l" defTabSz="457200" rtl="0" eaLnBrk="1" latinLnBrk="0" hangingPunct="1">
                        <a:lnSpc>
                          <a:spcPct val="115000"/>
                        </a:lnSpc>
                        <a:spcAft>
                          <a:spcPts val="0"/>
                        </a:spcAft>
                      </a:pPr>
                      <a:r>
                        <a:rPr lang="en-US" sz="2000" kern="1200" dirty="0">
                          <a:solidFill>
                            <a:schemeClr val="dk1"/>
                          </a:solidFill>
                          <a:effectLst/>
                          <a:latin typeface="+mn-lt"/>
                          <a:ea typeface="+mn-ea"/>
                          <a:cs typeface="+mn-cs"/>
                        </a:rPr>
                        <a:t>4</a:t>
                      </a:r>
                      <a:endParaRPr lang="it-IT" sz="2000" kern="1200" dirty="0">
                        <a:solidFill>
                          <a:schemeClr val="dk1"/>
                        </a:solidFill>
                        <a:effectLst/>
                        <a:latin typeface="+mn-lt"/>
                        <a:ea typeface="+mn-ea"/>
                        <a:cs typeface="+mn-cs"/>
                      </a:endParaRPr>
                    </a:p>
                  </a:txBody>
                  <a:tcPr marL="63500" marR="63500" marT="63500" marB="63500">
                    <a:solidFill>
                      <a:srgbClr val="FFFF00"/>
                    </a:solidFill>
                  </a:tcPr>
                </a:tc>
                <a:tc>
                  <a:txBody>
                    <a:bodyPr/>
                    <a:lstStyle/>
                    <a:p>
                      <a:pPr marL="0" algn="l" defTabSz="457200" rtl="0" eaLnBrk="1" latinLnBrk="0" hangingPunct="1">
                        <a:lnSpc>
                          <a:spcPct val="115000"/>
                        </a:lnSpc>
                        <a:spcAft>
                          <a:spcPts val="0"/>
                        </a:spcAft>
                      </a:pPr>
                      <a:r>
                        <a:rPr lang="en-US" sz="2000" kern="1200" dirty="0">
                          <a:solidFill>
                            <a:schemeClr val="dk1"/>
                          </a:solidFill>
                          <a:effectLst/>
                          <a:latin typeface="+mn-lt"/>
                          <a:ea typeface="+mn-ea"/>
                          <a:cs typeface="+mn-cs"/>
                        </a:rPr>
                        <a:t>4</a:t>
                      </a:r>
                      <a:endParaRPr lang="it-IT" sz="2000" kern="1200" dirty="0">
                        <a:solidFill>
                          <a:schemeClr val="dk1"/>
                        </a:solidFill>
                        <a:effectLst/>
                        <a:latin typeface="+mn-lt"/>
                        <a:ea typeface="+mn-ea"/>
                        <a:cs typeface="+mn-cs"/>
                      </a:endParaRPr>
                    </a:p>
                  </a:txBody>
                  <a:tcPr marL="63500" marR="63500" marT="63500" marB="63500">
                    <a:solidFill>
                      <a:srgbClr val="FF0000"/>
                    </a:solidFill>
                  </a:tcPr>
                </a:tc>
                <a:tc>
                  <a:txBody>
                    <a:bodyPr/>
                    <a:lstStyle/>
                    <a:p>
                      <a:pPr marL="0" algn="l" defTabSz="457200" rtl="0" eaLnBrk="1" latinLnBrk="0" hangingPunct="1">
                        <a:lnSpc>
                          <a:spcPct val="115000"/>
                        </a:lnSpc>
                        <a:spcAft>
                          <a:spcPts val="0"/>
                        </a:spcAft>
                      </a:pPr>
                      <a:r>
                        <a:rPr lang="en-US" sz="2000" kern="1200" dirty="0">
                          <a:solidFill>
                            <a:schemeClr val="dk1"/>
                          </a:solidFill>
                          <a:effectLst/>
                          <a:latin typeface="+mn-lt"/>
                          <a:ea typeface="+mn-ea"/>
                          <a:cs typeface="+mn-cs"/>
                        </a:rPr>
                        <a:t>3</a:t>
                      </a:r>
                      <a:endParaRPr lang="it-IT" sz="2000" kern="1200" dirty="0">
                        <a:solidFill>
                          <a:schemeClr val="dk1"/>
                        </a:solidFill>
                        <a:effectLst/>
                        <a:latin typeface="+mn-lt"/>
                        <a:ea typeface="+mn-ea"/>
                        <a:cs typeface="+mn-cs"/>
                      </a:endParaRPr>
                    </a:p>
                  </a:txBody>
                  <a:tcPr marL="63500" marR="63500" marT="63500" marB="63500">
                    <a:solidFill>
                      <a:srgbClr val="FF0000"/>
                    </a:solidFill>
                  </a:tcPr>
                </a:tc>
                <a:tc>
                  <a:txBody>
                    <a:bodyPr/>
                    <a:lstStyle/>
                    <a:p>
                      <a:pPr marL="0" algn="l" defTabSz="457200" rtl="0" eaLnBrk="1" latinLnBrk="0" hangingPunct="1">
                        <a:lnSpc>
                          <a:spcPct val="115000"/>
                        </a:lnSpc>
                        <a:spcAft>
                          <a:spcPts val="0"/>
                        </a:spcAft>
                      </a:pPr>
                      <a:r>
                        <a:rPr lang="it-IT" sz="2000" kern="1200" dirty="0">
                          <a:solidFill>
                            <a:schemeClr val="dk1"/>
                          </a:solidFill>
                          <a:effectLst/>
                          <a:latin typeface="+mn-lt"/>
                          <a:ea typeface="+mn-ea"/>
                          <a:cs typeface="+mn-cs"/>
                        </a:rPr>
                        <a:t>0</a:t>
                      </a:r>
                    </a:p>
                  </a:txBody>
                  <a:tcPr marL="63500" marR="63500" marT="63500" marB="63500"/>
                </a:tc>
                <a:extLst>
                  <a:ext uri="{0D108BD9-81ED-4DB2-BD59-A6C34878D82A}">
                    <a16:rowId xmlns:a16="http://schemas.microsoft.com/office/drawing/2014/main" val="2656023888"/>
                  </a:ext>
                </a:extLst>
              </a:tr>
              <a:tr h="536526">
                <a:tc>
                  <a:txBody>
                    <a:bodyPr/>
                    <a:lstStyle/>
                    <a:p>
                      <a:pPr>
                        <a:lnSpc>
                          <a:spcPct val="115000"/>
                        </a:lnSpc>
                        <a:spcAft>
                          <a:spcPts val="0"/>
                        </a:spcAft>
                      </a:pPr>
                      <a:r>
                        <a:rPr lang="en-US" sz="1600" dirty="0">
                          <a:effectLst/>
                        </a:rPr>
                        <a:t>Pap test LSIL (52)</a:t>
                      </a:r>
                      <a:endParaRPr lang="it-IT" sz="1100" dirty="0">
                        <a:effectLst/>
                        <a:latin typeface="Times New Roman" panose="02020603050405020304" pitchFamily="18" charset="0"/>
                        <a:ea typeface="Times New Roman" panose="02020603050405020304" pitchFamily="18" charset="0"/>
                      </a:endParaRPr>
                    </a:p>
                  </a:txBody>
                  <a:tcPr marL="63500" marR="63500" marT="63500" marB="63500"/>
                </a:tc>
                <a:tc>
                  <a:txBody>
                    <a:bodyPr/>
                    <a:lstStyle/>
                    <a:p>
                      <a:pPr marL="0" algn="l" defTabSz="457200" rtl="0" eaLnBrk="1" latinLnBrk="0" hangingPunct="1">
                        <a:lnSpc>
                          <a:spcPct val="115000"/>
                        </a:lnSpc>
                        <a:spcAft>
                          <a:spcPts val="0"/>
                        </a:spcAft>
                      </a:pPr>
                      <a:r>
                        <a:rPr lang="en-US" sz="2000" kern="1200" dirty="0">
                          <a:solidFill>
                            <a:schemeClr val="dk1"/>
                          </a:solidFill>
                          <a:effectLst/>
                          <a:latin typeface="+mn-lt"/>
                          <a:ea typeface="+mn-ea"/>
                          <a:cs typeface="+mn-cs"/>
                        </a:rPr>
                        <a:t>23</a:t>
                      </a:r>
                      <a:endParaRPr lang="it-IT" sz="2000" kern="1200" dirty="0">
                        <a:solidFill>
                          <a:schemeClr val="dk1"/>
                        </a:solidFill>
                        <a:effectLst/>
                        <a:latin typeface="+mn-lt"/>
                        <a:ea typeface="+mn-ea"/>
                        <a:cs typeface="+mn-cs"/>
                      </a:endParaRPr>
                    </a:p>
                  </a:txBody>
                  <a:tcPr marL="63500" marR="63500" marT="63500" marB="63500">
                    <a:solidFill>
                      <a:srgbClr val="92D050"/>
                    </a:solidFill>
                  </a:tcPr>
                </a:tc>
                <a:tc>
                  <a:txBody>
                    <a:bodyPr/>
                    <a:lstStyle/>
                    <a:p>
                      <a:pPr marL="0" algn="l" defTabSz="457200" rtl="0" eaLnBrk="1" latinLnBrk="0" hangingPunct="1">
                        <a:lnSpc>
                          <a:spcPct val="115000"/>
                        </a:lnSpc>
                        <a:spcAft>
                          <a:spcPts val="0"/>
                        </a:spcAft>
                      </a:pPr>
                      <a:r>
                        <a:rPr lang="it-IT" sz="2000" kern="1200" dirty="0">
                          <a:solidFill>
                            <a:schemeClr val="dk1"/>
                          </a:solidFill>
                          <a:effectLst/>
                          <a:latin typeface="+mn-lt"/>
                          <a:ea typeface="+mn-ea"/>
                          <a:cs typeface="+mn-cs"/>
                        </a:rPr>
                        <a:t>23</a:t>
                      </a:r>
                    </a:p>
                  </a:txBody>
                  <a:tcPr marL="63500" marR="63500" marT="63500" marB="63500">
                    <a:solidFill>
                      <a:srgbClr val="FFFF00"/>
                    </a:solidFill>
                  </a:tcPr>
                </a:tc>
                <a:tc>
                  <a:txBody>
                    <a:bodyPr/>
                    <a:lstStyle/>
                    <a:p>
                      <a:pPr marL="0" algn="l" defTabSz="457200" rtl="0" eaLnBrk="1" latinLnBrk="0" hangingPunct="1">
                        <a:lnSpc>
                          <a:spcPct val="115000"/>
                        </a:lnSpc>
                        <a:spcAft>
                          <a:spcPts val="0"/>
                        </a:spcAft>
                      </a:pPr>
                      <a:r>
                        <a:rPr lang="en-US" sz="2000" kern="1200" dirty="0">
                          <a:solidFill>
                            <a:schemeClr val="dk1"/>
                          </a:solidFill>
                          <a:effectLst/>
                          <a:latin typeface="+mn-lt"/>
                          <a:ea typeface="+mn-ea"/>
                          <a:cs typeface="+mn-cs"/>
                        </a:rPr>
                        <a:t>5</a:t>
                      </a:r>
                      <a:endParaRPr lang="it-IT" sz="2000" kern="1200" dirty="0">
                        <a:solidFill>
                          <a:schemeClr val="dk1"/>
                        </a:solidFill>
                        <a:effectLst/>
                        <a:latin typeface="+mn-lt"/>
                        <a:ea typeface="+mn-ea"/>
                        <a:cs typeface="+mn-cs"/>
                      </a:endParaRPr>
                    </a:p>
                  </a:txBody>
                  <a:tcPr marL="63500" marR="63500" marT="63500" marB="63500">
                    <a:solidFill>
                      <a:srgbClr val="FF0000"/>
                    </a:solidFill>
                  </a:tcPr>
                </a:tc>
                <a:tc>
                  <a:txBody>
                    <a:bodyPr/>
                    <a:lstStyle/>
                    <a:p>
                      <a:pPr marL="0" algn="l" defTabSz="457200" rtl="0" eaLnBrk="1" latinLnBrk="0" hangingPunct="1">
                        <a:lnSpc>
                          <a:spcPct val="115000"/>
                        </a:lnSpc>
                        <a:spcAft>
                          <a:spcPts val="0"/>
                        </a:spcAft>
                      </a:pPr>
                      <a:r>
                        <a:rPr lang="it-IT" sz="2000" kern="1200" dirty="0">
                          <a:solidFill>
                            <a:schemeClr val="dk1"/>
                          </a:solidFill>
                          <a:effectLst/>
                          <a:latin typeface="+mn-lt"/>
                          <a:ea typeface="+mn-ea"/>
                          <a:cs typeface="+mn-cs"/>
                        </a:rPr>
                        <a:t>1</a:t>
                      </a:r>
                    </a:p>
                  </a:txBody>
                  <a:tcPr marL="63500" marR="63500" marT="63500" marB="63500">
                    <a:solidFill>
                      <a:srgbClr val="FF0000"/>
                    </a:solidFill>
                  </a:tcPr>
                </a:tc>
                <a:extLst>
                  <a:ext uri="{0D108BD9-81ED-4DB2-BD59-A6C34878D82A}">
                    <a16:rowId xmlns:a16="http://schemas.microsoft.com/office/drawing/2014/main" val="1882626541"/>
                  </a:ext>
                </a:extLst>
              </a:tr>
              <a:tr h="536526">
                <a:tc>
                  <a:txBody>
                    <a:bodyPr/>
                    <a:lstStyle/>
                    <a:p>
                      <a:pPr>
                        <a:lnSpc>
                          <a:spcPct val="115000"/>
                        </a:lnSpc>
                        <a:spcAft>
                          <a:spcPts val="0"/>
                        </a:spcAft>
                      </a:pPr>
                      <a:r>
                        <a:rPr lang="en-US" sz="1600">
                          <a:effectLst/>
                        </a:rPr>
                        <a:t>Pap test HSIL (1)</a:t>
                      </a:r>
                      <a:endParaRPr lang="it-IT" sz="1100">
                        <a:effectLst/>
                        <a:latin typeface="Times New Roman" panose="02020603050405020304" pitchFamily="18" charset="0"/>
                        <a:ea typeface="Times New Roman" panose="02020603050405020304" pitchFamily="18" charset="0"/>
                      </a:endParaRPr>
                    </a:p>
                  </a:txBody>
                  <a:tcPr marL="63500" marR="63500" marT="63500" marB="63500"/>
                </a:tc>
                <a:tc>
                  <a:txBody>
                    <a:bodyPr/>
                    <a:lstStyle/>
                    <a:p>
                      <a:pPr marL="0" algn="l" defTabSz="457200" rtl="0" eaLnBrk="1" latinLnBrk="0" hangingPunct="1">
                        <a:lnSpc>
                          <a:spcPct val="115000"/>
                        </a:lnSpc>
                        <a:spcAft>
                          <a:spcPts val="0"/>
                        </a:spcAft>
                      </a:pPr>
                      <a:r>
                        <a:rPr lang="en-US" sz="2000" kern="1200" dirty="0">
                          <a:solidFill>
                            <a:schemeClr val="dk1"/>
                          </a:solidFill>
                          <a:effectLst/>
                          <a:latin typeface="+mn-lt"/>
                          <a:ea typeface="+mn-ea"/>
                          <a:cs typeface="+mn-cs"/>
                        </a:rPr>
                        <a:t>0</a:t>
                      </a:r>
                      <a:endParaRPr lang="it-IT" sz="2000" kern="1200" dirty="0">
                        <a:solidFill>
                          <a:schemeClr val="dk1"/>
                        </a:solidFill>
                        <a:effectLst/>
                        <a:latin typeface="+mn-lt"/>
                        <a:ea typeface="+mn-ea"/>
                        <a:cs typeface="+mn-cs"/>
                      </a:endParaRPr>
                    </a:p>
                  </a:txBody>
                  <a:tcPr marL="63500" marR="63500" marT="63500" marB="63500"/>
                </a:tc>
                <a:tc>
                  <a:txBody>
                    <a:bodyPr/>
                    <a:lstStyle/>
                    <a:p>
                      <a:pPr marL="0" algn="l" defTabSz="457200" rtl="0" eaLnBrk="1" latinLnBrk="0" hangingPunct="1">
                        <a:lnSpc>
                          <a:spcPct val="115000"/>
                        </a:lnSpc>
                        <a:spcAft>
                          <a:spcPts val="0"/>
                        </a:spcAft>
                      </a:pPr>
                      <a:r>
                        <a:rPr lang="en-US" sz="2000" kern="1200" dirty="0">
                          <a:solidFill>
                            <a:schemeClr val="dk1"/>
                          </a:solidFill>
                          <a:effectLst/>
                          <a:latin typeface="+mn-lt"/>
                          <a:ea typeface="+mn-ea"/>
                          <a:cs typeface="+mn-cs"/>
                        </a:rPr>
                        <a:t>0</a:t>
                      </a:r>
                      <a:endParaRPr lang="it-IT" sz="2000" kern="1200" dirty="0">
                        <a:solidFill>
                          <a:schemeClr val="dk1"/>
                        </a:solidFill>
                        <a:effectLst/>
                        <a:latin typeface="+mn-lt"/>
                        <a:ea typeface="+mn-ea"/>
                        <a:cs typeface="+mn-cs"/>
                      </a:endParaRPr>
                    </a:p>
                  </a:txBody>
                  <a:tcPr marL="63500" marR="63500" marT="63500" marB="63500"/>
                </a:tc>
                <a:tc>
                  <a:txBody>
                    <a:bodyPr/>
                    <a:lstStyle/>
                    <a:p>
                      <a:pPr marL="0" algn="l" defTabSz="457200" rtl="0" eaLnBrk="1" latinLnBrk="0" hangingPunct="1">
                        <a:lnSpc>
                          <a:spcPct val="115000"/>
                        </a:lnSpc>
                        <a:spcAft>
                          <a:spcPts val="0"/>
                        </a:spcAft>
                      </a:pPr>
                      <a:r>
                        <a:rPr lang="en-US" sz="2000" kern="1200" dirty="0">
                          <a:solidFill>
                            <a:schemeClr val="dk1"/>
                          </a:solidFill>
                          <a:effectLst/>
                          <a:latin typeface="+mn-lt"/>
                          <a:ea typeface="+mn-ea"/>
                          <a:cs typeface="+mn-cs"/>
                        </a:rPr>
                        <a:t>1</a:t>
                      </a:r>
                      <a:endParaRPr lang="it-IT" sz="2000" kern="1200" dirty="0">
                        <a:solidFill>
                          <a:schemeClr val="dk1"/>
                        </a:solidFill>
                        <a:effectLst/>
                        <a:latin typeface="+mn-lt"/>
                        <a:ea typeface="+mn-ea"/>
                        <a:cs typeface="+mn-cs"/>
                      </a:endParaRPr>
                    </a:p>
                  </a:txBody>
                  <a:tcPr marL="63500" marR="63500" marT="63500" marB="63500">
                    <a:solidFill>
                      <a:srgbClr val="FFFF00"/>
                    </a:solidFill>
                  </a:tcPr>
                </a:tc>
                <a:tc>
                  <a:txBody>
                    <a:bodyPr/>
                    <a:lstStyle/>
                    <a:p>
                      <a:pPr marL="0" algn="l" defTabSz="457200" rtl="0" eaLnBrk="1" latinLnBrk="0" hangingPunct="1">
                        <a:lnSpc>
                          <a:spcPct val="115000"/>
                        </a:lnSpc>
                        <a:spcAft>
                          <a:spcPts val="0"/>
                        </a:spcAft>
                      </a:pPr>
                      <a:r>
                        <a:rPr lang="it-IT" sz="2000" kern="1200" dirty="0">
                          <a:solidFill>
                            <a:schemeClr val="dk1"/>
                          </a:solidFill>
                          <a:effectLst/>
                          <a:latin typeface="+mn-lt"/>
                          <a:ea typeface="+mn-ea"/>
                          <a:cs typeface="+mn-cs"/>
                        </a:rPr>
                        <a:t>0</a:t>
                      </a:r>
                    </a:p>
                  </a:txBody>
                  <a:tcPr marL="63500" marR="63500" marT="63500" marB="63500"/>
                </a:tc>
                <a:extLst>
                  <a:ext uri="{0D108BD9-81ED-4DB2-BD59-A6C34878D82A}">
                    <a16:rowId xmlns:a16="http://schemas.microsoft.com/office/drawing/2014/main" val="1443310940"/>
                  </a:ext>
                </a:extLst>
              </a:tr>
            </a:tbl>
          </a:graphicData>
        </a:graphic>
      </p:graphicFrame>
      <p:grpSp>
        <p:nvGrpSpPr>
          <p:cNvPr id="5" name="Gruppo 4">
            <a:extLst>
              <a:ext uri="{FF2B5EF4-FFF2-40B4-BE49-F238E27FC236}">
                <a16:creationId xmlns:a16="http://schemas.microsoft.com/office/drawing/2014/main" id="{EB3A7FDD-D4F5-4A2D-BD82-D86BF906AD3B}"/>
              </a:ext>
            </a:extLst>
          </p:cNvPr>
          <p:cNvGrpSpPr/>
          <p:nvPr/>
        </p:nvGrpSpPr>
        <p:grpSpPr>
          <a:xfrm>
            <a:off x="562964" y="491702"/>
            <a:ext cx="8128000" cy="1259416"/>
            <a:chOff x="0" y="2770716"/>
            <a:chExt cx="8128000" cy="1259416"/>
          </a:xfrm>
          <a:scene3d>
            <a:camera prst="orthographicFront"/>
            <a:lightRig rig="flat" dir="t"/>
          </a:scene3d>
        </p:grpSpPr>
        <p:sp>
          <p:nvSpPr>
            <p:cNvPr id="6" name="Rettangolo con angoli arrotondati 5">
              <a:extLst>
                <a:ext uri="{FF2B5EF4-FFF2-40B4-BE49-F238E27FC236}">
                  <a16:creationId xmlns:a16="http://schemas.microsoft.com/office/drawing/2014/main" id="{C13DE6D5-E3A1-4803-B438-98F64E2F7F9E}"/>
                </a:ext>
              </a:extLst>
            </p:cNvPr>
            <p:cNvSpPr/>
            <p:nvPr/>
          </p:nvSpPr>
          <p:spPr>
            <a:xfrm>
              <a:off x="0" y="2770716"/>
              <a:ext cx="8128000" cy="1259416"/>
            </a:xfrm>
            <a:prstGeom prst="roundRect">
              <a:avLst>
                <a:gd name="adj" fmla="val 10000"/>
              </a:avLst>
            </a:prstGeom>
            <a:sp3d prstMaterial="plastic">
              <a:bevelT w="120900" h="88900"/>
              <a:bevelB w="88900" h="31750" prst="angle"/>
            </a:sp3d>
          </p:spPr>
          <p:style>
            <a:lnRef idx="0">
              <a:schemeClr val="lt1">
                <a:hueOff val="0"/>
                <a:satOff val="0"/>
                <a:lumOff val="0"/>
                <a:alphaOff val="0"/>
              </a:schemeClr>
            </a:lnRef>
            <a:fillRef idx="3">
              <a:schemeClr val="accent4">
                <a:hueOff val="-711096"/>
                <a:satOff val="-8517"/>
                <a:lumOff val="2353"/>
                <a:alphaOff val="0"/>
              </a:schemeClr>
            </a:fillRef>
            <a:effectRef idx="2">
              <a:schemeClr val="accent4">
                <a:hueOff val="-711096"/>
                <a:satOff val="-8517"/>
                <a:lumOff val="2353"/>
                <a:alphaOff val="0"/>
              </a:schemeClr>
            </a:effectRef>
            <a:fontRef idx="minor">
              <a:schemeClr val="lt1"/>
            </a:fontRef>
          </p:style>
        </p:sp>
        <p:sp>
          <p:nvSpPr>
            <p:cNvPr id="7" name="CasellaDiTesto 6">
              <a:extLst>
                <a:ext uri="{FF2B5EF4-FFF2-40B4-BE49-F238E27FC236}">
                  <a16:creationId xmlns:a16="http://schemas.microsoft.com/office/drawing/2014/main" id="{E927812D-A315-4AF8-967C-F4ED6F6CD01C}"/>
                </a:ext>
              </a:extLst>
            </p:cNvPr>
            <p:cNvSpPr txBox="1"/>
            <p:nvPr/>
          </p:nvSpPr>
          <p:spPr>
            <a:xfrm>
              <a:off x="1751541" y="2770716"/>
              <a:ext cx="6376458" cy="125941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defTabSz="844550">
                <a:lnSpc>
                  <a:spcPct val="90000"/>
                </a:lnSpc>
                <a:spcBef>
                  <a:spcPct val="0"/>
                </a:spcBef>
                <a:spcAft>
                  <a:spcPct val="35000"/>
                </a:spcAft>
              </a:pPr>
              <a:r>
                <a:rPr lang="en-GB" sz="3600" dirty="0"/>
                <a:t>HRA results</a:t>
              </a:r>
              <a:endParaRPr lang="it-IT" sz="3600" kern="1200" dirty="0"/>
            </a:p>
          </p:txBody>
        </p:sp>
      </p:grpSp>
      <p:sp>
        <p:nvSpPr>
          <p:cNvPr id="8" name="Rettangolo con angoli arrotondati 7">
            <a:extLst>
              <a:ext uri="{FF2B5EF4-FFF2-40B4-BE49-F238E27FC236}">
                <a16:creationId xmlns:a16="http://schemas.microsoft.com/office/drawing/2014/main" id="{F318923E-EA58-4857-B559-F0D9E78DF610}"/>
              </a:ext>
            </a:extLst>
          </p:cNvPr>
          <p:cNvSpPr/>
          <p:nvPr/>
        </p:nvSpPr>
        <p:spPr>
          <a:xfrm>
            <a:off x="672467" y="617643"/>
            <a:ext cx="1625600" cy="1007533"/>
          </a:xfrm>
          <a:prstGeom prst="roundRect">
            <a:avLst>
              <a:gd name="adj" fmla="val 10000"/>
            </a:avLst>
          </a:prstGeom>
          <a:blipFill>
            <a:blip r:embed="rId2">
              <a:extLst>
                <a:ext uri="{28A0092B-C50C-407E-A947-70E740481C1C}">
                  <a14:useLocalDpi xmlns:a14="http://schemas.microsoft.com/office/drawing/2010/main" val="0"/>
                </a:ext>
              </a:extLst>
            </a:blip>
            <a:srcRect/>
            <a:stretch>
              <a:fillRect t="-12000" b="-12000"/>
            </a:stretch>
          </a:blipFill>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rgbClr r="0" g="0" b="0"/>
          </a:fillRef>
          <a:effectRef idx="2">
            <a:schemeClr val="accent4">
              <a:tint val="50000"/>
              <a:hueOff val="-837827"/>
              <a:satOff val="-9477"/>
              <a:lumOff val="205"/>
              <a:alphaOff val="0"/>
            </a:schemeClr>
          </a:effectRef>
          <a:fontRef idx="minor">
            <a:schemeClr val="lt1">
              <a:hueOff val="0"/>
              <a:satOff val="0"/>
              <a:lumOff val="0"/>
              <a:alphaOff val="0"/>
            </a:schemeClr>
          </a:fontRef>
        </p:style>
      </p:sp>
      <p:sp>
        <p:nvSpPr>
          <p:cNvPr id="9" name="Rettangolo 8">
            <a:extLst>
              <a:ext uri="{FF2B5EF4-FFF2-40B4-BE49-F238E27FC236}">
                <a16:creationId xmlns:a16="http://schemas.microsoft.com/office/drawing/2014/main" id="{51981C17-B7F6-4B75-A13A-EA20B87A5096}"/>
              </a:ext>
            </a:extLst>
          </p:cNvPr>
          <p:cNvSpPr/>
          <p:nvPr/>
        </p:nvSpPr>
        <p:spPr>
          <a:xfrm>
            <a:off x="991848" y="2289976"/>
            <a:ext cx="10208301" cy="1015663"/>
          </a:xfrm>
          <a:prstGeom prst="rect">
            <a:avLst/>
          </a:prstGeom>
        </p:spPr>
        <p:txBody>
          <a:bodyPr wrap="square">
            <a:spAutoFit/>
          </a:bodyPr>
          <a:lstStyle/>
          <a:p>
            <a:r>
              <a:rPr lang="en-US" sz="2000" dirty="0"/>
              <a:t>3 HSILs were found in HRHPV carriers with negative Pap test, 6 in Pap test positive. HRA confirmed cytology in 28 cases, showed a worsening in 13 cases and a lower grade lesion or no more lesions in 23 cases. </a:t>
            </a:r>
          </a:p>
        </p:txBody>
      </p:sp>
    </p:spTree>
    <p:extLst>
      <p:ext uri="{BB962C8B-B14F-4D97-AF65-F5344CB8AC3E}">
        <p14:creationId xmlns:p14="http://schemas.microsoft.com/office/powerpoint/2010/main" val="598863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917BB2-00AF-421B-BBFF-48BB956B3A9C}"/>
              </a:ext>
            </a:extLst>
          </p:cNvPr>
          <p:cNvSpPr>
            <a:spLocks noGrp="1"/>
          </p:cNvSpPr>
          <p:nvPr>
            <p:ph type="title"/>
          </p:nvPr>
        </p:nvSpPr>
        <p:spPr/>
        <p:txBody>
          <a:bodyPr/>
          <a:lstStyle/>
          <a:p>
            <a:r>
              <a:rPr lang="it-IT" dirty="0" err="1"/>
              <a:t>Lesions</a:t>
            </a:r>
            <a:r>
              <a:rPr lang="it-IT" dirty="0"/>
              <a:t> </a:t>
            </a:r>
            <a:r>
              <a:rPr lang="it-IT" dirty="0" err="1"/>
              <a:t>evolution</a:t>
            </a:r>
            <a:endParaRPr lang="it-IT" dirty="0"/>
          </a:p>
        </p:txBody>
      </p:sp>
      <p:sp>
        <p:nvSpPr>
          <p:cNvPr id="3" name="Segnaposto contenuto 2">
            <a:extLst>
              <a:ext uri="{FF2B5EF4-FFF2-40B4-BE49-F238E27FC236}">
                <a16:creationId xmlns:a16="http://schemas.microsoft.com/office/drawing/2014/main" id="{1442B4B5-FDBF-4312-9FF5-E903BEE7C343}"/>
              </a:ext>
            </a:extLst>
          </p:cNvPr>
          <p:cNvSpPr>
            <a:spLocks noGrp="1"/>
          </p:cNvSpPr>
          <p:nvPr>
            <p:ph idx="1"/>
          </p:nvPr>
        </p:nvSpPr>
        <p:spPr/>
        <p:txBody>
          <a:bodyPr/>
          <a:lstStyle/>
          <a:p>
            <a:r>
              <a:rPr lang="en-US" dirty="0"/>
              <a:t>Among 8 patients in which HRA was repeated in 4 months, 3 cases of clinical progression were detected: 1 with HRHPV but negative cytology became L-SIL, 1 L-SIL became H-SIL and 1 carcinoma in situ was found in a patient treated for H-SIL four months before. </a:t>
            </a:r>
          </a:p>
          <a:p>
            <a:endParaRPr lang="it-IT" dirty="0"/>
          </a:p>
        </p:txBody>
      </p:sp>
      <p:grpSp>
        <p:nvGrpSpPr>
          <p:cNvPr id="4" name="Gruppo 3">
            <a:extLst>
              <a:ext uri="{FF2B5EF4-FFF2-40B4-BE49-F238E27FC236}">
                <a16:creationId xmlns:a16="http://schemas.microsoft.com/office/drawing/2014/main" id="{C39B157F-B269-43A0-9693-63F4D94D3B44}"/>
              </a:ext>
            </a:extLst>
          </p:cNvPr>
          <p:cNvGrpSpPr/>
          <p:nvPr/>
        </p:nvGrpSpPr>
        <p:grpSpPr>
          <a:xfrm>
            <a:off x="532984" y="476539"/>
            <a:ext cx="8241127" cy="1274578"/>
            <a:chOff x="-29980" y="2755553"/>
            <a:chExt cx="8241127" cy="1274578"/>
          </a:xfrm>
          <a:scene3d>
            <a:camera prst="orthographicFront"/>
            <a:lightRig rig="flat" dir="t"/>
          </a:scene3d>
        </p:grpSpPr>
        <p:sp>
          <p:nvSpPr>
            <p:cNvPr id="5" name="Rettangolo con angoli arrotondati 4">
              <a:extLst>
                <a:ext uri="{FF2B5EF4-FFF2-40B4-BE49-F238E27FC236}">
                  <a16:creationId xmlns:a16="http://schemas.microsoft.com/office/drawing/2014/main" id="{D0AE6ADF-569F-4416-B82C-3792219399F9}"/>
                </a:ext>
              </a:extLst>
            </p:cNvPr>
            <p:cNvSpPr/>
            <p:nvPr/>
          </p:nvSpPr>
          <p:spPr>
            <a:xfrm>
              <a:off x="-29980" y="2770715"/>
              <a:ext cx="8128000" cy="1259416"/>
            </a:xfrm>
            <a:prstGeom prst="roundRect">
              <a:avLst>
                <a:gd name="adj" fmla="val 10000"/>
              </a:avLst>
            </a:prstGeom>
            <a:sp3d prstMaterial="plastic">
              <a:bevelT w="120900" h="88900"/>
              <a:bevelB w="88900" h="31750" prst="angle"/>
            </a:sp3d>
          </p:spPr>
          <p:style>
            <a:lnRef idx="0">
              <a:schemeClr val="lt1">
                <a:hueOff val="0"/>
                <a:satOff val="0"/>
                <a:lumOff val="0"/>
                <a:alphaOff val="0"/>
              </a:schemeClr>
            </a:lnRef>
            <a:fillRef idx="3">
              <a:schemeClr val="accent4">
                <a:hueOff val="-711096"/>
                <a:satOff val="-8517"/>
                <a:lumOff val="2353"/>
                <a:alphaOff val="0"/>
              </a:schemeClr>
            </a:fillRef>
            <a:effectRef idx="2">
              <a:schemeClr val="accent4">
                <a:hueOff val="-711096"/>
                <a:satOff val="-8517"/>
                <a:lumOff val="2353"/>
                <a:alphaOff val="0"/>
              </a:schemeClr>
            </a:effectRef>
            <a:fontRef idx="minor">
              <a:schemeClr val="lt1"/>
            </a:fontRef>
          </p:style>
        </p:sp>
        <p:sp>
          <p:nvSpPr>
            <p:cNvPr id="6" name="CasellaDiTesto 5">
              <a:extLst>
                <a:ext uri="{FF2B5EF4-FFF2-40B4-BE49-F238E27FC236}">
                  <a16:creationId xmlns:a16="http://schemas.microsoft.com/office/drawing/2014/main" id="{D9CF7742-B3B9-4DA3-B513-09C4D0401433}"/>
                </a:ext>
              </a:extLst>
            </p:cNvPr>
            <p:cNvSpPr txBox="1"/>
            <p:nvPr/>
          </p:nvSpPr>
          <p:spPr>
            <a:xfrm>
              <a:off x="1834689" y="2755553"/>
              <a:ext cx="6376458" cy="125941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defTabSz="844550">
                <a:lnSpc>
                  <a:spcPct val="90000"/>
                </a:lnSpc>
                <a:spcBef>
                  <a:spcPct val="0"/>
                </a:spcBef>
                <a:spcAft>
                  <a:spcPct val="35000"/>
                </a:spcAft>
              </a:pPr>
              <a:r>
                <a:rPr lang="en-GB" sz="3600" dirty="0"/>
                <a:t>HRA results – lesions evolution</a:t>
              </a:r>
              <a:endParaRPr lang="it-IT" sz="3600" kern="1200" dirty="0"/>
            </a:p>
          </p:txBody>
        </p:sp>
      </p:grpSp>
      <p:sp>
        <p:nvSpPr>
          <p:cNvPr id="7" name="Rettangolo con angoli arrotondati 6">
            <a:extLst>
              <a:ext uri="{FF2B5EF4-FFF2-40B4-BE49-F238E27FC236}">
                <a16:creationId xmlns:a16="http://schemas.microsoft.com/office/drawing/2014/main" id="{DE9E886D-6EE0-48DF-B9AA-FDBA806D62E8}"/>
              </a:ext>
            </a:extLst>
          </p:cNvPr>
          <p:cNvSpPr/>
          <p:nvPr/>
        </p:nvSpPr>
        <p:spPr>
          <a:xfrm>
            <a:off x="672467" y="617643"/>
            <a:ext cx="1625600" cy="1007533"/>
          </a:xfrm>
          <a:prstGeom prst="roundRect">
            <a:avLst>
              <a:gd name="adj" fmla="val 10000"/>
            </a:avLst>
          </a:prstGeom>
          <a:blipFill>
            <a:blip r:embed="rId2">
              <a:extLst>
                <a:ext uri="{28A0092B-C50C-407E-A947-70E740481C1C}">
                  <a14:useLocalDpi xmlns:a14="http://schemas.microsoft.com/office/drawing/2010/main" val="0"/>
                </a:ext>
              </a:extLst>
            </a:blip>
            <a:srcRect/>
            <a:stretch>
              <a:fillRect t="-12000" b="-12000"/>
            </a:stretch>
          </a:blipFill>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rgbClr r="0" g="0" b="0"/>
          </a:fillRef>
          <a:effectRef idx="2">
            <a:schemeClr val="accent4">
              <a:tint val="50000"/>
              <a:hueOff val="-837827"/>
              <a:satOff val="-9477"/>
              <a:lumOff val="205"/>
              <a:alphaOff val="0"/>
            </a:schemeClr>
          </a:effectRef>
          <a:fontRef idx="minor">
            <a:schemeClr val="lt1">
              <a:hueOff val="0"/>
              <a:satOff val="0"/>
              <a:lumOff val="0"/>
              <a:alphaOff val="0"/>
            </a:schemeClr>
          </a:fontRef>
        </p:style>
      </p:sp>
      <p:graphicFrame>
        <p:nvGraphicFramePr>
          <p:cNvPr id="8" name="Diagramma 7">
            <a:extLst>
              <a:ext uri="{FF2B5EF4-FFF2-40B4-BE49-F238E27FC236}">
                <a16:creationId xmlns:a16="http://schemas.microsoft.com/office/drawing/2014/main" id="{4F02E930-A186-4127-A348-BF0B828D14DA}"/>
              </a:ext>
            </a:extLst>
          </p:cNvPr>
          <p:cNvGraphicFramePr/>
          <p:nvPr>
            <p:extLst>
              <p:ext uri="{D42A27DB-BD31-4B8C-83A1-F6EECF244321}">
                <p14:modId xmlns:p14="http://schemas.microsoft.com/office/powerpoint/2010/main" val="2568028665"/>
              </p:ext>
            </p:extLst>
          </p:nvPr>
        </p:nvGraphicFramePr>
        <p:xfrm>
          <a:off x="2142147" y="3057993"/>
          <a:ext cx="7241696" cy="41954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39889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802449-DD01-41A2-A81A-9967493BBCBC}"/>
              </a:ext>
            </a:extLst>
          </p:cNvPr>
          <p:cNvSpPr>
            <a:spLocks noGrp="1"/>
          </p:cNvSpPr>
          <p:nvPr>
            <p:ph type="title"/>
          </p:nvPr>
        </p:nvSpPr>
        <p:spPr/>
        <p:txBody>
          <a:bodyPr/>
          <a:lstStyle/>
          <a:p>
            <a:r>
              <a:rPr lang="it-IT" dirty="0"/>
              <a:t>Limits</a:t>
            </a:r>
          </a:p>
        </p:txBody>
      </p:sp>
      <p:sp>
        <p:nvSpPr>
          <p:cNvPr id="3" name="Segnaposto contenuto 2">
            <a:extLst>
              <a:ext uri="{FF2B5EF4-FFF2-40B4-BE49-F238E27FC236}">
                <a16:creationId xmlns:a16="http://schemas.microsoft.com/office/drawing/2014/main" id="{A11CCAE5-6313-4C95-9ADF-DD3DE7DC4DD4}"/>
              </a:ext>
            </a:extLst>
          </p:cNvPr>
          <p:cNvSpPr>
            <a:spLocks noGrp="1"/>
          </p:cNvSpPr>
          <p:nvPr>
            <p:ph idx="1"/>
          </p:nvPr>
        </p:nvSpPr>
        <p:spPr/>
        <p:txBody>
          <a:bodyPr/>
          <a:lstStyle/>
          <a:p>
            <a:pPr algn="just">
              <a:lnSpc>
                <a:spcPct val="90000"/>
              </a:lnSpc>
            </a:pPr>
            <a:r>
              <a:rPr lang="en-US" dirty="0"/>
              <a:t>Few data on Pap test follow up currently available</a:t>
            </a:r>
          </a:p>
          <a:p>
            <a:pPr algn="just">
              <a:lnSpc>
                <a:spcPct val="90000"/>
              </a:lnSpc>
            </a:pPr>
            <a:r>
              <a:rPr lang="en-US" dirty="0"/>
              <a:t>Small sample size, no women included</a:t>
            </a:r>
          </a:p>
          <a:p>
            <a:pPr algn="just">
              <a:lnSpc>
                <a:spcPct val="90000"/>
              </a:lnSpc>
            </a:pPr>
            <a:r>
              <a:rPr lang="en-US" dirty="0"/>
              <a:t>No data on number of sexual partners and smoking habits</a:t>
            </a:r>
          </a:p>
        </p:txBody>
      </p:sp>
    </p:spTree>
    <p:extLst>
      <p:ext uri="{BB962C8B-B14F-4D97-AF65-F5344CB8AC3E}">
        <p14:creationId xmlns:p14="http://schemas.microsoft.com/office/powerpoint/2010/main" val="3223941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60A541E-B7F7-4822-96EE-1AA6FD367E8A}"/>
              </a:ext>
            </a:extLst>
          </p:cNvPr>
          <p:cNvSpPr>
            <a:spLocks noGrp="1"/>
          </p:cNvSpPr>
          <p:nvPr>
            <p:ph type="title"/>
          </p:nvPr>
        </p:nvSpPr>
        <p:spPr/>
        <p:txBody>
          <a:bodyPr/>
          <a:lstStyle/>
          <a:p>
            <a:r>
              <a:rPr lang="it-IT" dirty="0" err="1"/>
              <a:t>Conclusions</a:t>
            </a:r>
            <a:endParaRPr lang="it-IT" dirty="0"/>
          </a:p>
        </p:txBody>
      </p:sp>
      <p:sp>
        <p:nvSpPr>
          <p:cNvPr id="3" name="Segnaposto contenuto 2">
            <a:extLst>
              <a:ext uri="{FF2B5EF4-FFF2-40B4-BE49-F238E27FC236}">
                <a16:creationId xmlns:a16="http://schemas.microsoft.com/office/drawing/2014/main" id="{3806B249-A1F5-4B2D-BD60-4E3874704203}"/>
              </a:ext>
            </a:extLst>
          </p:cNvPr>
          <p:cNvSpPr>
            <a:spLocks noGrp="1"/>
          </p:cNvSpPr>
          <p:nvPr>
            <p:ph idx="1"/>
          </p:nvPr>
        </p:nvSpPr>
        <p:spPr>
          <a:xfrm>
            <a:off x="1103312" y="1319134"/>
            <a:ext cx="8946541" cy="4929265"/>
          </a:xfrm>
        </p:spPr>
        <p:txBody>
          <a:bodyPr>
            <a:normAutofit/>
          </a:bodyPr>
          <a:lstStyle/>
          <a:p>
            <a:r>
              <a:rPr lang="en-US" dirty="0"/>
              <a:t>Our results show similar rates of HPV-related lesions and of HRA eligibility rate to those reported in literature</a:t>
            </a:r>
            <a:r>
              <a:rPr lang="en-US" baseline="30000" dirty="0"/>
              <a:t>1,2</a:t>
            </a:r>
          </a:p>
          <a:p>
            <a:endParaRPr lang="en-US" baseline="30000" dirty="0"/>
          </a:p>
          <a:p>
            <a:endParaRPr lang="en-US" dirty="0"/>
          </a:p>
          <a:p>
            <a:r>
              <a:rPr lang="en-US" dirty="0"/>
              <a:t>HPV-related dysplasia is common among HIV+ MSM and is likely to evolve in a short period of time especially in the presence of high-risk genotypes. </a:t>
            </a:r>
          </a:p>
          <a:p>
            <a:r>
              <a:rPr lang="it-IT" dirty="0" err="1"/>
              <a:t>We</a:t>
            </a:r>
            <a:r>
              <a:rPr lang="it-IT" dirty="0"/>
              <a:t> </a:t>
            </a:r>
            <a:r>
              <a:rPr lang="it-IT" dirty="0" err="1"/>
              <a:t>have</a:t>
            </a:r>
            <a:r>
              <a:rPr lang="it-IT" dirty="0"/>
              <a:t> </a:t>
            </a:r>
            <a:r>
              <a:rPr lang="it-IT" dirty="0" err="1"/>
              <a:t>not</a:t>
            </a:r>
            <a:r>
              <a:rPr lang="it-IT" dirty="0"/>
              <a:t> </a:t>
            </a:r>
            <a:r>
              <a:rPr lang="it-IT" dirty="0" err="1"/>
              <a:t>found</a:t>
            </a:r>
            <a:r>
              <a:rPr lang="it-IT" dirty="0"/>
              <a:t> </a:t>
            </a:r>
            <a:r>
              <a:rPr lang="it-IT" dirty="0" err="1"/>
              <a:t>any</a:t>
            </a:r>
            <a:r>
              <a:rPr lang="it-IT" dirty="0"/>
              <a:t> </a:t>
            </a:r>
            <a:r>
              <a:rPr lang="it-IT" dirty="0" err="1"/>
              <a:t>correlation</a:t>
            </a:r>
            <a:r>
              <a:rPr lang="it-IT" dirty="0"/>
              <a:t> </a:t>
            </a:r>
            <a:r>
              <a:rPr lang="it-IT" dirty="0" err="1"/>
              <a:t>between</a:t>
            </a:r>
            <a:r>
              <a:rPr lang="it-IT" dirty="0"/>
              <a:t> screening results and </a:t>
            </a:r>
            <a:r>
              <a:rPr lang="it-IT" dirty="0" err="1"/>
              <a:t>clinical</a:t>
            </a:r>
            <a:r>
              <a:rPr lang="it-IT" dirty="0"/>
              <a:t> and viro-</a:t>
            </a:r>
            <a:r>
              <a:rPr lang="it-IT" dirty="0" err="1"/>
              <a:t>immunological</a:t>
            </a:r>
            <a:r>
              <a:rPr lang="it-IT" dirty="0"/>
              <a:t> </a:t>
            </a:r>
            <a:r>
              <a:rPr lang="it-IT" dirty="0" err="1"/>
              <a:t>paramethers</a:t>
            </a:r>
            <a:r>
              <a:rPr lang="it-IT" dirty="0"/>
              <a:t> </a:t>
            </a:r>
            <a:r>
              <a:rPr lang="it-IT" dirty="0" err="1"/>
              <a:t>studied</a:t>
            </a:r>
            <a:endParaRPr lang="it-IT" dirty="0"/>
          </a:p>
          <a:p>
            <a:r>
              <a:rPr lang="en-US" b="1" dirty="0"/>
              <a:t>We recommend the association of HPV genotyping with cytology as first level of screening and HRA for treatment and follow up of lesions as this bundle allows to identify lesions in subjects with a negative Pap-test</a:t>
            </a:r>
            <a:r>
              <a:rPr lang="en-US" dirty="0"/>
              <a:t>.</a:t>
            </a:r>
          </a:p>
          <a:p>
            <a:endParaRPr lang="en-US" dirty="0"/>
          </a:p>
        </p:txBody>
      </p:sp>
      <p:sp>
        <p:nvSpPr>
          <p:cNvPr id="4" name="CasellaDiTesto 3">
            <a:extLst>
              <a:ext uri="{FF2B5EF4-FFF2-40B4-BE49-F238E27FC236}">
                <a16:creationId xmlns:a16="http://schemas.microsoft.com/office/drawing/2014/main" id="{78E1040B-C901-479A-8954-F7E8B1CBB212}"/>
              </a:ext>
            </a:extLst>
          </p:cNvPr>
          <p:cNvSpPr txBox="1"/>
          <p:nvPr/>
        </p:nvSpPr>
        <p:spPr>
          <a:xfrm>
            <a:off x="646111" y="6009487"/>
            <a:ext cx="10899895" cy="877163"/>
          </a:xfrm>
          <a:prstGeom prst="rect">
            <a:avLst/>
          </a:prstGeom>
          <a:noFill/>
        </p:spPr>
        <p:txBody>
          <a:bodyPr wrap="square" rtlCol="0">
            <a:spAutoFit/>
          </a:bodyPr>
          <a:lstStyle/>
          <a:p>
            <a:r>
              <a:rPr lang="it-IT" sz="1050" baseline="30000" dirty="0"/>
              <a:t>1</a:t>
            </a:r>
            <a:r>
              <a:rPr lang="it-IT" sz="1050" dirty="0"/>
              <a:t>Iribarren-Diaz M, </a:t>
            </a:r>
            <a:r>
              <a:rPr lang="it-IT" sz="1050" dirty="0" err="1"/>
              <a:t>Ocampo-Hermida</a:t>
            </a:r>
            <a:r>
              <a:rPr lang="it-IT" sz="1050" dirty="0"/>
              <a:t> A et al. Preliminary results of a screening </a:t>
            </a:r>
            <a:r>
              <a:rPr lang="it-IT" sz="1050" dirty="0" err="1"/>
              <a:t>program</a:t>
            </a:r>
            <a:r>
              <a:rPr lang="it-IT" sz="1050" dirty="0"/>
              <a:t> for </a:t>
            </a:r>
            <a:r>
              <a:rPr lang="it-IT" sz="1050" dirty="0" err="1"/>
              <a:t>anal</a:t>
            </a:r>
            <a:r>
              <a:rPr lang="it-IT" sz="1050" dirty="0"/>
              <a:t> </a:t>
            </a:r>
            <a:r>
              <a:rPr lang="it-IT" sz="1050" dirty="0" err="1"/>
              <a:t>cancer</a:t>
            </a:r>
            <a:r>
              <a:rPr lang="it-IT" sz="1050" dirty="0"/>
              <a:t> and </a:t>
            </a:r>
            <a:r>
              <a:rPr lang="it-IT" sz="1050" dirty="0" err="1"/>
              <a:t>its</a:t>
            </a:r>
            <a:r>
              <a:rPr lang="it-IT" sz="1050" dirty="0"/>
              <a:t> </a:t>
            </a:r>
            <a:r>
              <a:rPr lang="it-IT" sz="1050" dirty="0" err="1"/>
              <a:t>precursors</a:t>
            </a:r>
            <a:r>
              <a:rPr lang="it-IT" sz="1050" dirty="0"/>
              <a:t> for HIV-</a:t>
            </a:r>
            <a:r>
              <a:rPr lang="it-IT" sz="1050" dirty="0" err="1"/>
              <a:t>infected</a:t>
            </a:r>
            <a:r>
              <a:rPr lang="it-IT" sz="1050" dirty="0"/>
              <a:t> men </a:t>
            </a:r>
            <a:r>
              <a:rPr lang="it-IT" sz="1050" dirty="0" err="1"/>
              <a:t>who</a:t>
            </a:r>
            <a:r>
              <a:rPr lang="it-IT" sz="1050" dirty="0"/>
              <a:t> </a:t>
            </a:r>
            <a:r>
              <a:rPr lang="it-IT" sz="1050" dirty="0" err="1"/>
              <a:t>have</a:t>
            </a:r>
            <a:r>
              <a:rPr lang="it-IT" sz="1050" dirty="0"/>
              <a:t> sex with men in Vigo-</a:t>
            </a:r>
            <a:r>
              <a:rPr lang="it-IT" sz="1050" dirty="0" err="1"/>
              <a:t>Spain</a:t>
            </a:r>
            <a:r>
              <a:rPr lang="it-IT" sz="1050" dirty="0"/>
              <a:t>. </a:t>
            </a:r>
            <a:r>
              <a:rPr lang="it-IT" sz="1050" dirty="0" err="1"/>
              <a:t>Rev</a:t>
            </a:r>
            <a:r>
              <a:rPr lang="it-IT" sz="1050" dirty="0"/>
              <a:t> Esp </a:t>
            </a:r>
            <a:r>
              <a:rPr lang="it-IT" sz="1050" dirty="0" err="1"/>
              <a:t>Enferm</a:t>
            </a:r>
            <a:r>
              <a:rPr lang="it-IT" sz="1050" dirty="0"/>
              <a:t> </a:t>
            </a:r>
            <a:r>
              <a:rPr lang="it-IT" sz="1050" dirty="0" err="1"/>
              <a:t>Dig</a:t>
            </a:r>
            <a:r>
              <a:rPr lang="it-IT" sz="1050" dirty="0"/>
              <a:t> 2017;109(4):242-249</a:t>
            </a:r>
          </a:p>
          <a:p>
            <a:r>
              <a:rPr lang="it-IT" sz="1050" dirty="0"/>
              <a:t>² Hidalgo-Tentorio et al. Risk </a:t>
            </a:r>
            <a:r>
              <a:rPr lang="it-IT" sz="1050" dirty="0" err="1"/>
              <a:t>factors</a:t>
            </a:r>
            <a:r>
              <a:rPr lang="it-IT" sz="1050" dirty="0"/>
              <a:t> for </a:t>
            </a:r>
            <a:r>
              <a:rPr lang="it-IT" sz="1050" dirty="0" err="1"/>
              <a:t>infection</a:t>
            </a:r>
            <a:r>
              <a:rPr lang="it-IT" sz="1050" dirty="0"/>
              <a:t> by </a:t>
            </a:r>
            <a:r>
              <a:rPr lang="it-IT" sz="1050" dirty="0" err="1"/>
              <a:t>oncogenic</a:t>
            </a:r>
            <a:r>
              <a:rPr lang="it-IT" sz="1050" dirty="0"/>
              <a:t> human </a:t>
            </a:r>
            <a:r>
              <a:rPr lang="it-IT" sz="1050" dirty="0" err="1"/>
              <a:t>papillomaviruses</a:t>
            </a:r>
            <a:r>
              <a:rPr lang="it-IT" sz="1050" dirty="0"/>
              <a:t> in HIV-positive MSM </a:t>
            </a:r>
            <a:r>
              <a:rPr lang="it-IT" sz="1050" dirty="0" err="1"/>
              <a:t>patients</a:t>
            </a:r>
            <a:r>
              <a:rPr lang="it-IT" sz="1050" dirty="0"/>
              <a:t> in the ART era (2010-2016). Medicine 2017 96:39</a:t>
            </a:r>
          </a:p>
          <a:p>
            <a:endParaRPr lang="it-IT" dirty="0"/>
          </a:p>
        </p:txBody>
      </p:sp>
      <p:graphicFrame>
        <p:nvGraphicFramePr>
          <p:cNvPr id="6" name="Tabella 5">
            <a:extLst>
              <a:ext uri="{FF2B5EF4-FFF2-40B4-BE49-F238E27FC236}">
                <a16:creationId xmlns:a16="http://schemas.microsoft.com/office/drawing/2014/main" id="{49DA4036-3982-4A95-9340-E1EE749E5E7C}"/>
              </a:ext>
            </a:extLst>
          </p:cNvPr>
          <p:cNvGraphicFramePr>
            <a:graphicFrameLocks noGrp="1"/>
          </p:cNvGraphicFramePr>
          <p:nvPr>
            <p:extLst>
              <p:ext uri="{D42A27DB-BD31-4B8C-83A1-F6EECF244321}">
                <p14:modId xmlns:p14="http://schemas.microsoft.com/office/powerpoint/2010/main" val="1779393259"/>
              </p:ext>
            </p:extLst>
          </p:nvPr>
        </p:nvGraphicFramePr>
        <p:xfrm>
          <a:off x="2870857" y="2051009"/>
          <a:ext cx="5411449" cy="668655"/>
        </p:xfrm>
        <a:graphic>
          <a:graphicData uri="http://schemas.openxmlformats.org/drawingml/2006/table">
            <a:tbl>
              <a:tblPr>
                <a:tableStyleId>{775DCB02-9BB8-47FD-8907-85C794F793BA}</a:tableStyleId>
              </a:tblPr>
              <a:tblGrid>
                <a:gridCol w="3540576">
                  <a:extLst>
                    <a:ext uri="{9D8B030D-6E8A-4147-A177-3AD203B41FA5}">
                      <a16:colId xmlns:a16="http://schemas.microsoft.com/office/drawing/2014/main" val="1631887390"/>
                    </a:ext>
                  </a:extLst>
                </a:gridCol>
                <a:gridCol w="1870873">
                  <a:extLst>
                    <a:ext uri="{9D8B030D-6E8A-4147-A177-3AD203B41FA5}">
                      <a16:colId xmlns:a16="http://schemas.microsoft.com/office/drawing/2014/main" val="1863410245"/>
                    </a:ext>
                  </a:extLst>
                </a:gridCol>
              </a:tblGrid>
              <a:tr h="190500">
                <a:tc>
                  <a:txBody>
                    <a:bodyPr/>
                    <a:lstStyle/>
                    <a:p>
                      <a:pPr algn="l" fontAlgn="b"/>
                      <a:r>
                        <a:rPr lang="en-US" sz="1400" u="none" strike="noStrike">
                          <a:effectLst/>
                        </a:rPr>
                        <a:t>HPV related lesions (L-SIL and H-SIL)</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400" u="none" strike="noStrike">
                          <a:effectLst/>
                        </a:rPr>
                        <a:t>37%</a:t>
                      </a:r>
                      <a:endParaRPr lang="it-IT"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85645368"/>
                  </a:ext>
                </a:extLst>
              </a:tr>
              <a:tr h="190500">
                <a:tc>
                  <a:txBody>
                    <a:bodyPr/>
                    <a:lstStyle/>
                    <a:p>
                      <a:pPr algn="l" fontAlgn="b"/>
                      <a:r>
                        <a:rPr lang="it-IT" sz="1400" u="none" strike="noStrike">
                          <a:effectLst/>
                        </a:rPr>
                        <a:t>HRHPV carriers</a:t>
                      </a:r>
                      <a:endParaRPr lang="it-IT"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400" u="none" strike="noStrike">
                          <a:effectLst/>
                        </a:rPr>
                        <a:t>56%</a:t>
                      </a:r>
                      <a:endParaRPr lang="it-IT"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36991181"/>
                  </a:ext>
                </a:extLst>
              </a:tr>
              <a:tr h="190500">
                <a:tc>
                  <a:txBody>
                    <a:bodyPr/>
                    <a:lstStyle/>
                    <a:p>
                      <a:pPr algn="l" fontAlgn="b"/>
                      <a:r>
                        <a:rPr lang="it-IT" sz="1400" u="none" strike="noStrike">
                          <a:effectLst/>
                        </a:rPr>
                        <a:t>HRA indication</a:t>
                      </a:r>
                      <a:endParaRPr lang="it-IT"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400" u="none" strike="noStrike" dirty="0">
                          <a:effectLst/>
                        </a:rPr>
                        <a:t>73,10%</a:t>
                      </a:r>
                      <a:endParaRPr lang="it-IT"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39060590"/>
                  </a:ext>
                </a:extLst>
              </a:tr>
            </a:tbl>
          </a:graphicData>
        </a:graphic>
      </p:graphicFrame>
    </p:spTree>
    <p:extLst>
      <p:ext uri="{BB962C8B-B14F-4D97-AF65-F5344CB8AC3E}">
        <p14:creationId xmlns:p14="http://schemas.microsoft.com/office/powerpoint/2010/main" val="3358675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1BCFFA6-F894-4D73-83DD-AAEB25230F51}"/>
              </a:ext>
            </a:extLst>
          </p:cNvPr>
          <p:cNvSpPr>
            <a:spLocks noGrp="1"/>
          </p:cNvSpPr>
          <p:nvPr>
            <p:ph type="title"/>
          </p:nvPr>
        </p:nvSpPr>
        <p:spPr/>
        <p:txBody>
          <a:bodyPr/>
          <a:lstStyle/>
          <a:p>
            <a:r>
              <a:rPr lang="it-IT" dirty="0" err="1"/>
              <a:t>Acknowledgements</a:t>
            </a:r>
            <a:endParaRPr lang="it-IT" dirty="0"/>
          </a:p>
        </p:txBody>
      </p:sp>
      <p:sp>
        <p:nvSpPr>
          <p:cNvPr id="4" name="CustomShape 3">
            <a:extLst>
              <a:ext uri="{FF2B5EF4-FFF2-40B4-BE49-F238E27FC236}">
                <a16:creationId xmlns:a16="http://schemas.microsoft.com/office/drawing/2014/main" id="{A69745DB-CAEA-4D89-95F3-ECA1E4CE3ECC}"/>
              </a:ext>
            </a:extLst>
          </p:cNvPr>
          <p:cNvSpPr/>
          <p:nvPr/>
        </p:nvSpPr>
        <p:spPr>
          <a:xfrm>
            <a:off x="5735092" y="1625040"/>
            <a:ext cx="4122360" cy="1972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it-IT" sz="2400" b="1" strike="noStrike" dirty="0" err="1">
                <a:latin typeface="Calibri"/>
                <a:ea typeface="Verdana"/>
              </a:rPr>
              <a:t>Microbiology</a:t>
            </a:r>
            <a:r>
              <a:rPr lang="it-IT" sz="2400" b="1" strike="noStrike" dirty="0">
                <a:latin typeface="Calibri"/>
                <a:ea typeface="Verdana"/>
              </a:rPr>
              <a:t> </a:t>
            </a:r>
            <a:r>
              <a:rPr lang="it-IT" sz="2400" b="1" strike="noStrike" dirty="0" err="1">
                <a:latin typeface="Calibri"/>
                <a:ea typeface="Verdana"/>
              </a:rPr>
              <a:t>Laboratory</a:t>
            </a:r>
            <a:r>
              <a:rPr lang="it-IT" sz="2400" b="1" strike="noStrike" dirty="0">
                <a:latin typeface="Calibri"/>
                <a:ea typeface="Verdana"/>
              </a:rPr>
              <a:t> of the Department of </a:t>
            </a:r>
            <a:r>
              <a:rPr lang="it-IT" sz="2400" b="1" strike="noStrike" dirty="0" err="1">
                <a:latin typeface="Calibri"/>
                <a:ea typeface="Verdana"/>
              </a:rPr>
              <a:t>Diagnostic</a:t>
            </a:r>
            <a:r>
              <a:rPr lang="it-IT" sz="2400" b="1" strike="noStrike" dirty="0">
                <a:latin typeface="Calibri"/>
                <a:ea typeface="Verdana"/>
              </a:rPr>
              <a:t>, </a:t>
            </a:r>
            <a:r>
              <a:rPr lang="it-IT" sz="2400" b="1" strike="noStrike" dirty="0" err="1">
                <a:latin typeface="Calibri"/>
                <a:ea typeface="Verdana"/>
              </a:rPr>
              <a:t>Clinical</a:t>
            </a:r>
            <a:r>
              <a:rPr lang="it-IT" sz="2400" b="1" strike="noStrike" dirty="0">
                <a:latin typeface="Calibri"/>
                <a:ea typeface="Verdana"/>
              </a:rPr>
              <a:t> and Public </a:t>
            </a:r>
            <a:r>
              <a:rPr lang="it-IT" sz="2400" b="1" strike="noStrike" dirty="0" err="1">
                <a:latin typeface="Calibri"/>
                <a:ea typeface="Verdana"/>
              </a:rPr>
              <a:t>Health</a:t>
            </a:r>
            <a:r>
              <a:rPr lang="it-IT" sz="2400" b="1" strike="noStrike" dirty="0">
                <a:latin typeface="Calibri"/>
                <a:ea typeface="Verdana"/>
              </a:rPr>
              <a:t> Medicine</a:t>
            </a:r>
            <a:endParaRPr dirty="0"/>
          </a:p>
          <a:p>
            <a:pPr algn="just">
              <a:lnSpc>
                <a:spcPct val="150000"/>
              </a:lnSpc>
            </a:pPr>
            <a:r>
              <a:rPr lang="it-IT" strike="noStrike" dirty="0">
                <a:latin typeface="Calibri"/>
                <a:ea typeface="Verdana"/>
              </a:rPr>
              <a:t>Monica Pecorari</a:t>
            </a:r>
          </a:p>
          <a:p>
            <a:pPr algn="just">
              <a:lnSpc>
                <a:spcPct val="150000"/>
              </a:lnSpc>
            </a:pPr>
            <a:endParaRPr dirty="0"/>
          </a:p>
        </p:txBody>
      </p:sp>
      <p:sp>
        <p:nvSpPr>
          <p:cNvPr id="5" name="CustomShape 4">
            <a:extLst>
              <a:ext uri="{FF2B5EF4-FFF2-40B4-BE49-F238E27FC236}">
                <a16:creationId xmlns:a16="http://schemas.microsoft.com/office/drawing/2014/main" id="{C3D9F5C4-6DEB-436A-B152-1A56353135AB}"/>
              </a:ext>
            </a:extLst>
          </p:cNvPr>
          <p:cNvSpPr/>
          <p:nvPr/>
        </p:nvSpPr>
        <p:spPr>
          <a:xfrm>
            <a:off x="5735092" y="3533580"/>
            <a:ext cx="4212720" cy="2101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r>
              <a:rPr lang="it-IT" sz="2400" b="1" strike="noStrike" dirty="0" err="1">
                <a:latin typeface="Calibri"/>
                <a:ea typeface="Verdana"/>
              </a:rPr>
              <a:t>Proctological</a:t>
            </a:r>
            <a:r>
              <a:rPr lang="it-IT" sz="2400" b="1" strike="noStrike" dirty="0">
                <a:latin typeface="Calibri"/>
                <a:ea typeface="Verdana"/>
              </a:rPr>
              <a:t> Surgery Unit </a:t>
            </a:r>
            <a:endParaRPr dirty="0"/>
          </a:p>
          <a:p>
            <a:pPr algn="just">
              <a:lnSpc>
                <a:spcPct val="150000"/>
              </a:lnSpc>
            </a:pPr>
            <a:r>
              <a:rPr lang="it-IT" b="1" strike="noStrike" dirty="0">
                <a:latin typeface="Calibri"/>
                <a:ea typeface="Verdana"/>
              </a:rPr>
              <a:t>Nuovo ospedale civile di Sassuolo (MO)</a:t>
            </a:r>
            <a:endParaRPr dirty="0"/>
          </a:p>
          <a:p>
            <a:pPr algn="just">
              <a:lnSpc>
                <a:spcPct val="150000"/>
              </a:lnSpc>
            </a:pPr>
            <a:r>
              <a:rPr lang="it-IT" strike="noStrike" dirty="0">
                <a:latin typeface="Calibri"/>
                <a:ea typeface="Verdana"/>
              </a:rPr>
              <a:t>Roberto Paolo Iachetta</a:t>
            </a:r>
            <a:endParaRPr dirty="0"/>
          </a:p>
          <a:p>
            <a:pPr algn="just">
              <a:lnSpc>
                <a:spcPct val="150000"/>
              </a:lnSpc>
            </a:pPr>
            <a:r>
              <a:rPr lang="it-IT" strike="noStrike" dirty="0">
                <a:latin typeface="Calibri"/>
                <a:ea typeface="Verdana"/>
              </a:rPr>
              <a:t>Roberto Dino Villani</a:t>
            </a:r>
            <a:endParaRPr dirty="0"/>
          </a:p>
        </p:txBody>
      </p:sp>
      <p:sp>
        <p:nvSpPr>
          <p:cNvPr id="6" name="CustomShape 5">
            <a:extLst>
              <a:ext uri="{FF2B5EF4-FFF2-40B4-BE49-F238E27FC236}">
                <a16:creationId xmlns:a16="http://schemas.microsoft.com/office/drawing/2014/main" id="{5D059100-0395-44B5-9989-68B493EF152B}"/>
              </a:ext>
            </a:extLst>
          </p:cNvPr>
          <p:cNvSpPr/>
          <p:nvPr/>
        </p:nvSpPr>
        <p:spPr>
          <a:xfrm>
            <a:off x="1226112" y="3662100"/>
            <a:ext cx="4122360" cy="1972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it-IT" sz="2400" b="1" strike="noStrike" dirty="0" err="1">
                <a:latin typeface="Calibri"/>
                <a:ea typeface="Verdana"/>
              </a:rPr>
              <a:t>Complex</a:t>
            </a:r>
            <a:r>
              <a:rPr lang="it-IT" sz="2400" b="1" strike="noStrike" dirty="0">
                <a:latin typeface="Calibri"/>
                <a:ea typeface="Verdana"/>
              </a:rPr>
              <a:t> </a:t>
            </a:r>
            <a:r>
              <a:rPr lang="it-IT" sz="2400" b="1" strike="noStrike" dirty="0" err="1">
                <a:latin typeface="Calibri"/>
                <a:ea typeface="Verdana"/>
              </a:rPr>
              <a:t>Structure</a:t>
            </a:r>
            <a:r>
              <a:rPr lang="it-IT" sz="2400" b="1" strike="noStrike" dirty="0">
                <a:latin typeface="Calibri"/>
                <a:ea typeface="Verdana"/>
              </a:rPr>
              <a:t> of General Emergency and </a:t>
            </a:r>
            <a:r>
              <a:rPr lang="it-IT" sz="2400" b="1" strike="noStrike" dirty="0" err="1">
                <a:latin typeface="Calibri"/>
                <a:ea typeface="Verdana"/>
              </a:rPr>
              <a:t>Oncological</a:t>
            </a:r>
            <a:r>
              <a:rPr lang="it-IT" sz="2400" b="1" strike="noStrike" dirty="0">
                <a:latin typeface="Calibri"/>
                <a:ea typeface="Verdana"/>
              </a:rPr>
              <a:t> Surgery </a:t>
            </a:r>
            <a:endParaRPr dirty="0"/>
          </a:p>
          <a:p>
            <a:pPr algn="just">
              <a:lnSpc>
                <a:spcPct val="150000"/>
              </a:lnSpc>
            </a:pPr>
            <a:r>
              <a:rPr lang="it-IT" strike="noStrike" dirty="0">
                <a:latin typeface="Calibri"/>
                <a:ea typeface="Verdana"/>
              </a:rPr>
              <a:t>Prof. Roberta Gelmini</a:t>
            </a:r>
          </a:p>
          <a:p>
            <a:pPr algn="just">
              <a:lnSpc>
                <a:spcPct val="150000"/>
              </a:lnSpc>
            </a:pPr>
            <a:r>
              <a:rPr lang="it-IT" dirty="0">
                <a:latin typeface="Calibri"/>
                <a:ea typeface="Verdana"/>
              </a:rPr>
              <a:t>Prof. </a:t>
            </a:r>
            <a:r>
              <a:rPr lang="it-IT" strike="noStrike" dirty="0">
                <a:latin typeface="Calibri"/>
                <a:ea typeface="Verdana"/>
              </a:rPr>
              <a:t>Alberto </a:t>
            </a:r>
            <a:r>
              <a:rPr lang="it-IT" strike="noStrike" dirty="0" err="1">
                <a:latin typeface="Calibri"/>
                <a:ea typeface="Verdana"/>
              </a:rPr>
              <a:t>Farinetti</a:t>
            </a:r>
            <a:endParaRPr dirty="0"/>
          </a:p>
          <a:p>
            <a:pPr algn="just">
              <a:lnSpc>
                <a:spcPct val="150000"/>
              </a:lnSpc>
            </a:pPr>
            <a:r>
              <a:rPr lang="it-IT" strike="noStrike" dirty="0">
                <a:latin typeface="Calibri"/>
                <a:ea typeface="Verdana"/>
              </a:rPr>
              <a:t>Francesco Spatafora</a:t>
            </a:r>
            <a:endParaRPr dirty="0"/>
          </a:p>
        </p:txBody>
      </p:sp>
      <p:sp>
        <p:nvSpPr>
          <p:cNvPr id="7" name="CustomShape 6">
            <a:extLst>
              <a:ext uri="{FF2B5EF4-FFF2-40B4-BE49-F238E27FC236}">
                <a16:creationId xmlns:a16="http://schemas.microsoft.com/office/drawing/2014/main" id="{59B0570A-5E8E-4898-8C3B-7FD850BA30FE}"/>
              </a:ext>
            </a:extLst>
          </p:cNvPr>
          <p:cNvSpPr/>
          <p:nvPr/>
        </p:nvSpPr>
        <p:spPr>
          <a:xfrm>
            <a:off x="1226112" y="1506976"/>
            <a:ext cx="4122360" cy="1972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r>
              <a:rPr lang="it-IT" sz="2400" b="1" strike="noStrike" dirty="0" err="1">
                <a:latin typeface="Calibri"/>
                <a:ea typeface="Verdana"/>
              </a:rPr>
              <a:t>Infectious</a:t>
            </a:r>
            <a:r>
              <a:rPr lang="it-IT" sz="2400" b="1" strike="noStrike" dirty="0">
                <a:latin typeface="Calibri"/>
                <a:ea typeface="Verdana"/>
              </a:rPr>
              <a:t> </a:t>
            </a:r>
            <a:r>
              <a:rPr lang="it-IT" sz="2400" b="1" dirty="0" err="1">
                <a:latin typeface="Calibri"/>
                <a:ea typeface="Verdana"/>
              </a:rPr>
              <a:t>D</a:t>
            </a:r>
            <a:r>
              <a:rPr lang="it-IT" sz="2400" b="1" strike="noStrike" dirty="0" err="1">
                <a:latin typeface="Calibri"/>
                <a:ea typeface="Verdana"/>
              </a:rPr>
              <a:t>iseases</a:t>
            </a:r>
            <a:r>
              <a:rPr lang="it-IT" sz="2400" b="1" strike="noStrike" dirty="0">
                <a:latin typeface="Calibri"/>
                <a:ea typeface="Verdana"/>
              </a:rPr>
              <a:t> Clinic  Policlinico di Modena</a:t>
            </a:r>
            <a:endParaRPr dirty="0"/>
          </a:p>
          <a:p>
            <a:pPr algn="just">
              <a:lnSpc>
                <a:spcPct val="150000"/>
              </a:lnSpc>
            </a:pPr>
            <a:r>
              <a:rPr lang="it-IT" strike="noStrike" dirty="0">
                <a:latin typeface="Calibri"/>
                <a:ea typeface="Verdana"/>
              </a:rPr>
              <a:t>Prof. Cristina Mussini</a:t>
            </a:r>
          </a:p>
          <a:p>
            <a:pPr algn="just">
              <a:lnSpc>
                <a:spcPct val="150000"/>
              </a:lnSpc>
            </a:pPr>
            <a:r>
              <a:rPr lang="it-IT" dirty="0">
                <a:latin typeface="Calibri"/>
                <a:ea typeface="Verdana"/>
              </a:rPr>
              <a:t>Carlotta Rogati</a:t>
            </a:r>
            <a:endParaRPr dirty="0"/>
          </a:p>
          <a:p>
            <a:pPr algn="just">
              <a:lnSpc>
                <a:spcPct val="150000"/>
              </a:lnSpc>
            </a:pPr>
            <a:endParaRPr dirty="0"/>
          </a:p>
        </p:txBody>
      </p:sp>
      <p:pic>
        <p:nvPicPr>
          <p:cNvPr id="8" name="Picture 15">
            <a:extLst>
              <a:ext uri="{FF2B5EF4-FFF2-40B4-BE49-F238E27FC236}">
                <a16:creationId xmlns:a16="http://schemas.microsoft.com/office/drawing/2014/main" id="{4F1AE3AB-D6E5-44E5-BA72-80461B00FA7E}"/>
              </a:ext>
            </a:extLst>
          </p:cNvPr>
          <p:cNvPicPr/>
          <p:nvPr/>
        </p:nvPicPr>
        <p:blipFill>
          <a:blip r:embed="rId2"/>
          <a:stretch/>
        </p:blipFill>
        <p:spPr>
          <a:xfrm>
            <a:off x="10428632" y="3226328"/>
            <a:ext cx="1617480" cy="1658520"/>
          </a:xfrm>
          <a:prstGeom prst="rect">
            <a:avLst/>
          </a:prstGeom>
          <a:solidFill>
            <a:schemeClr val="tx1"/>
          </a:solidFill>
          <a:ln>
            <a:noFill/>
          </a:ln>
        </p:spPr>
      </p:pic>
      <p:pic>
        <p:nvPicPr>
          <p:cNvPr id="9" name="Immagine 5">
            <a:extLst>
              <a:ext uri="{FF2B5EF4-FFF2-40B4-BE49-F238E27FC236}">
                <a16:creationId xmlns:a16="http://schemas.microsoft.com/office/drawing/2014/main" id="{283F65F4-68B9-4406-94DF-DD9781E43A6B}"/>
              </a:ext>
            </a:extLst>
          </p:cNvPr>
          <p:cNvPicPr/>
          <p:nvPr/>
        </p:nvPicPr>
        <p:blipFill>
          <a:blip r:embed="rId3"/>
          <a:srcRect r="46199"/>
          <a:stretch/>
        </p:blipFill>
        <p:spPr>
          <a:xfrm>
            <a:off x="9287792" y="5232960"/>
            <a:ext cx="2758320" cy="1382760"/>
          </a:xfrm>
          <a:prstGeom prst="rect">
            <a:avLst/>
          </a:prstGeom>
          <a:ln>
            <a:noFill/>
          </a:ln>
        </p:spPr>
      </p:pic>
      <p:pic>
        <p:nvPicPr>
          <p:cNvPr id="10" name="Immagine 6">
            <a:extLst>
              <a:ext uri="{FF2B5EF4-FFF2-40B4-BE49-F238E27FC236}">
                <a16:creationId xmlns:a16="http://schemas.microsoft.com/office/drawing/2014/main" id="{2919986A-4E6D-43DC-A13B-7A93F7129BF7}"/>
              </a:ext>
            </a:extLst>
          </p:cNvPr>
          <p:cNvPicPr/>
          <p:nvPr/>
        </p:nvPicPr>
        <p:blipFill>
          <a:blip r:embed="rId3"/>
          <a:srcRect l="53702" r="10164"/>
          <a:stretch/>
        </p:blipFill>
        <p:spPr>
          <a:xfrm>
            <a:off x="10244072" y="1506976"/>
            <a:ext cx="1837080" cy="1371240"/>
          </a:xfrm>
          <a:prstGeom prst="rect">
            <a:avLst/>
          </a:prstGeom>
          <a:ln>
            <a:noFill/>
          </a:ln>
        </p:spPr>
      </p:pic>
    </p:spTree>
    <p:extLst>
      <p:ext uri="{BB962C8B-B14F-4D97-AF65-F5344CB8AC3E}">
        <p14:creationId xmlns:p14="http://schemas.microsoft.com/office/powerpoint/2010/main" val="305399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D1E3D3-7B7B-4D76-9360-524B894F7177}"/>
              </a:ext>
            </a:extLst>
          </p:cNvPr>
          <p:cNvSpPr>
            <a:spLocks noGrp="1"/>
          </p:cNvSpPr>
          <p:nvPr>
            <p:ph type="title"/>
          </p:nvPr>
        </p:nvSpPr>
        <p:spPr/>
        <p:txBody>
          <a:bodyPr/>
          <a:lstStyle/>
          <a:p>
            <a:r>
              <a:rPr lang="it-IT" dirty="0" err="1"/>
              <a:t>Disclosures</a:t>
            </a:r>
            <a:endParaRPr lang="it-IT" dirty="0"/>
          </a:p>
        </p:txBody>
      </p:sp>
      <p:sp>
        <p:nvSpPr>
          <p:cNvPr id="3" name="Segnaposto contenuto 2">
            <a:extLst>
              <a:ext uri="{FF2B5EF4-FFF2-40B4-BE49-F238E27FC236}">
                <a16:creationId xmlns:a16="http://schemas.microsoft.com/office/drawing/2014/main" id="{48C49703-7D9A-4AC9-BD86-2F0E926D53FF}"/>
              </a:ext>
            </a:extLst>
          </p:cNvPr>
          <p:cNvSpPr>
            <a:spLocks noGrp="1"/>
          </p:cNvSpPr>
          <p:nvPr>
            <p:ph idx="1"/>
          </p:nvPr>
        </p:nvSpPr>
        <p:spPr/>
        <p:txBody>
          <a:bodyPr/>
          <a:lstStyle/>
          <a:p>
            <a:r>
              <a:rPr lang="en-US" dirty="0"/>
              <a:t>I have no conflicts of interest</a:t>
            </a:r>
            <a:endParaRPr lang="it-IT" dirty="0"/>
          </a:p>
        </p:txBody>
      </p:sp>
    </p:spTree>
    <p:extLst>
      <p:ext uri="{BB962C8B-B14F-4D97-AF65-F5344CB8AC3E}">
        <p14:creationId xmlns:p14="http://schemas.microsoft.com/office/powerpoint/2010/main" val="2719868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0573353-61BD-4C0F-9996-49366C0C298F}"/>
              </a:ext>
            </a:extLst>
          </p:cNvPr>
          <p:cNvSpPr>
            <a:spLocks noGrp="1"/>
          </p:cNvSpPr>
          <p:nvPr>
            <p:ph type="title"/>
          </p:nvPr>
        </p:nvSpPr>
        <p:spPr/>
        <p:txBody>
          <a:bodyPr/>
          <a:lstStyle/>
          <a:p>
            <a:r>
              <a:rPr lang="it-IT" dirty="0" err="1"/>
              <a:t>Squamous</a:t>
            </a:r>
            <a:r>
              <a:rPr lang="it-IT" dirty="0"/>
              <a:t> </a:t>
            </a:r>
            <a:r>
              <a:rPr lang="it-IT" dirty="0" err="1"/>
              <a:t>cell</a:t>
            </a:r>
            <a:r>
              <a:rPr lang="it-IT" dirty="0"/>
              <a:t> carcinoma of the </a:t>
            </a:r>
            <a:r>
              <a:rPr lang="it-IT" dirty="0" err="1"/>
              <a:t>anus</a:t>
            </a:r>
            <a:r>
              <a:rPr lang="it-IT" dirty="0"/>
              <a:t> in PLWH</a:t>
            </a:r>
          </a:p>
        </p:txBody>
      </p:sp>
      <p:sp>
        <p:nvSpPr>
          <p:cNvPr id="3" name="Segnaposto contenuto 2">
            <a:extLst>
              <a:ext uri="{FF2B5EF4-FFF2-40B4-BE49-F238E27FC236}">
                <a16:creationId xmlns:a16="http://schemas.microsoft.com/office/drawing/2014/main" id="{0A9EFB5D-15F4-438B-B506-70628014DEED}"/>
              </a:ext>
            </a:extLst>
          </p:cNvPr>
          <p:cNvSpPr>
            <a:spLocks noGrp="1"/>
          </p:cNvSpPr>
          <p:nvPr>
            <p:ph idx="1"/>
          </p:nvPr>
        </p:nvSpPr>
        <p:spPr/>
        <p:txBody>
          <a:bodyPr>
            <a:normAutofit/>
          </a:bodyPr>
          <a:lstStyle/>
          <a:p>
            <a:r>
              <a:rPr lang="it-IT" dirty="0"/>
              <a:t>The </a:t>
            </a:r>
            <a:r>
              <a:rPr lang="it-IT" dirty="0" err="1"/>
              <a:t>prevalence</a:t>
            </a:r>
            <a:r>
              <a:rPr lang="it-IT" dirty="0"/>
              <a:t> of </a:t>
            </a:r>
            <a:r>
              <a:rPr lang="it-IT" dirty="0" err="1"/>
              <a:t>this</a:t>
            </a:r>
            <a:r>
              <a:rPr lang="it-IT" dirty="0"/>
              <a:t> </a:t>
            </a:r>
            <a:r>
              <a:rPr lang="it-IT" dirty="0" err="1"/>
              <a:t>anal</a:t>
            </a:r>
            <a:r>
              <a:rPr lang="it-IT" dirty="0"/>
              <a:t> </a:t>
            </a:r>
            <a:r>
              <a:rPr lang="it-IT" dirty="0" err="1"/>
              <a:t>cancer</a:t>
            </a:r>
            <a:r>
              <a:rPr lang="it-IT" dirty="0"/>
              <a:t> </a:t>
            </a:r>
            <a:r>
              <a:rPr lang="it-IT" dirty="0" err="1"/>
              <a:t>among</a:t>
            </a:r>
            <a:r>
              <a:rPr lang="it-IT" dirty="0"/>
              <a:t> MSM PLWH </a:t>
            </a:r>
            <a:r>
              <a:rPr lang="it-IT" dirty="0" err="1"/>
              <a:t>is</a:t>
            </a:r>
            <a:r>
              <a:rPr lang="it-IT" dirty="0"/>
              <a:t> </a:t>
            </a:r>
            <a:r>
              <a:rPr lang="it-IT" dirty="0" err="1"/>
              <a:t>higher</a:t>
            </a:r>
            <a:r>
              <a:rPr lang="it-IT" dirty="0"/>
              <a:t> </a:t>
            </a:r>
            <a:r>
              <a:rPr lang="it-IT" dirty="0" err="1"/>
              <a:t>than</a:t>
            </a:r>
            <a:r>
              <a:rPr lang="it-IT" dirty="0"/>
              <a:t> in general </a:t>
            </a:r>
            <a:r>
              <a:rPr lang="it-IT" dirty="0" err="1"/>
              <a:t>population</a:t>
            </a:r>
            <a:r>
              <a:rPr lang="it-IT" dirty="0"/>
              <a:t> (131/100.000 vs 1/100.000)</a:t>
            </a:r>
            <a:r>
              <a:rPr lang="it-IT" baseline="30000" dirty="0"/>
              <a:t>1</a:t>
            </a:r>
            <a:r>
              <a:rPr lang="it-IT" dirty="0"/>
              <a:t>.</a:t>
            </a:r>
          </a:p>
          <a:p>
            <a:r>
              <a:rPr lang="it-IT" dirty="0"/>
              <a:t>SCCA</a:t>
            </a:r>
            <a:r>
              <a:rPr lang="en-US" dirty="0"/>
              <a:t> pathogenesis depends on the presence of an HPV infection.</a:t>
            </a:r>
          </a:p>
          <a:p>
            <a:r>
              <a:rPr lang="en-US" dirty="0"/>
              <a:t>HPV is also one of the most widespread sexually transmitted infection</a:t>
            </a:r>
            <a:r>
              <a:rPr lang="en-US" baseline="30000" dirty="0"/>
              <a:t>2</a:t>
            </a:r>
            <a:r>
              <a:rPr lang="en-US" dirty="0"/>
              <a:t>. </a:t>
            </a:r>
          </a:p>
          <a:p>
            <a:r>
              <a:rPr lang="en-US" dirty="0"/>
              <a:t>PLWH often house HPV-16 and HPV-18, genotypes with a high risk of oncogenic transformation (HRHPV), responsible together for approximately 85% of all SCCAs</a:t>
            </a:r>
            <a:r>
              <a:rPr lang="en-US" baseline="30000" dirty="0"/>
              <a:t>3</a:t>
            </a:r>
            <a:r>
              <a:rPr lang="en-US" dirty="0"/>
              <a:t>.</a:t>
            </a:r>
          </a:p>
          <a:p>
            <a:r>
              <a:rPr lang="en-US" dirty="0"/>
              <a:t>Invasive carcinoma is generally preceded by low- or high-grade intraepithelial lesions</a:t>
            </a:r>
            <a:r>
              <a:rPr lang="en-US" baseline="30000" dirty="0"/>
              <a:t>4</a:t>
            </a:r>
            <a:r>
              <a:rPr lang="en-US" dirty="0"/>
              <a:t>.</a:t>
            </a:r>
            <a:endParaRPr lang="en-US" u="sng" baseline="30000" dirty="0"/>
          </a:p>
        </p:txBody>
      </p:sp>
      <p:sp>
        <p:nvSpPr>
          <p:cNvPr id="4" name="CasellaDiTesto 3">
            <a:extLst>
              <a:ext uri="{FF2B5EF4-FFF2-40B4-BE49-F238E27FC236}">
                <a16:creationId xmlns:a16="http://schemas.microsoft.com/office/drawing/2014/main" id="{5BB6ADF6-DBF3-49DC-87FB-185842C5E05F}"/>
              </a:ext>
            </a:extLst>
          </p:cNvPr>
          <p:cNvSpPr txBox="1"/>
          <p:nvPr/>
        </p:nvSpPr>
        <p:spPr>
          <a:xfrm>
            <a:off x="212361" y="5740567"/>
            <a:ext cx="11767278" cy="1107996"/>
          </a:xfrm>
          <a:prstGeom prst="rect">
            <a:avLst/>
          </a:prstGeom>
          <a:noFill/>
        </p:spPr>
        <p:txBody>
          <a:bodyPr wrap="square" rtlCol="0">
            <a:spAutoFit/>
          </a:bodyPr>
          <a:lstStyle/>
          <a:p>
            <a:r>
              <a:rPr lang="it-IT" sz="1100" baseline="30000" dirty="0"/>
              <a:t>1</a:t>
            </a:r>
            <a:r>
              <a:rPr lang="it-IT" sz="1100" dirty="0"/>
              <a:t>Shiels MS, Cole SR, Kirk GD, Poole C. A meta-</a:t>
            </a:r>
            <a:r>
              <a:rPr lang="it-IT" sz="1100" dirty="0" err="1"/>
              <a:t>analysis</a:t>
            </a:r>
            <a:r>
              <a:rPr lang="it-IT" sz="1100" dirty="0"/>
              <a:t> of the </a:t>
            </a:r>
            <a:r>
              <a:rPr lang="it-IT" sz="1100" dirty="0" err="1"/>
              <a:t>incidence</a:t>
            </a:r>
            <a:r>
              <a:rPr lang="it-IT" sz="1100" dirty="0"/>
              <a:t> of non-AIDS </a:t>
            </a:r>
            <a:r>
              <a:rPr lang="it-IT" sz="1100" dirty="0" err="1"/>
              <a:t>cancers</a:t>
            </a:r>
            <a:r>
              <a:rPr lang="it-IT" sz="1100" dirty="0"/>
              <a:t> in HIV-</a:t>
            </a:r>
            <a:r>
              <a:rPr lang="it-IT" sz="1100" dirty="0" err="1"/>
              <a:t>infected</a:t>
            </a:r>
            <a:r>
              <a:rPr lang="it-IT" sz="1100" dirty="0"/>
              <a:t> </a:t>
            </a:r>
            <a:r>
              <a:rPr lang="it-IT" sz="1100" dirty="0" err="1"/>
              <a:t>individuals</a:t>
            </a:r>
            <a:r>
              <a:rPr lang="it-IT" sz="1100" dirty="0"/>
              <a:t>. J </a:t>
            </a:r>
            <a:r>
              <a:rPr lang="it-IT" sz="1100" dirty="0" err="1"/>
              <a:t>Acquir</a:t>
            </a:r>
            <a:r>
              <a:rPr lang="it-IT" sz="1100" dirty="0"/>
              <a:t> Immune </a:t>
            </a:r>
            <a:r>
              <a:rPr lang="it-IT" sz="1100" dirty="0" err="1"/>
              <a:t>Defic</a:t>
            </a:r>
            <a:r>
              <a:rPr lang="it-IT" sz="1100" dirty="0"/>
              <a:t> </a:t>
            </a:r>
            <a:r>
              <a:rPr lang="it-IT" sz="1100" dirty="0" err="1"/>
              <a:t>Syndr</a:t>
            </a:r>
            <a:r>
              <a:rPr lang="it-IT" sz="1100" dirty="0"/>
              <a:t>. 2009 Dec;52(5):611–22.</a:t>
            </a:r>
          </a:p>
          <a:p>
            <a:r>
              <a:rPr lang="it-IT" sz="1100" baseline="30000" dirty="0"/>
              <a:t>2</a:t>
            </a:r>
            <a:r>
              <a:rPr lang="it-IT" sz="1100" dirty="0"/>
              <a:t>de </a:t>
            </a:r>
            <a:r>
              <a:rPr lang="it-IT" sz="1100" dirty="0" err="1"/>
              <a:t>Sanjosé</a:t>
            </a:r>
            <a:r>
              <a:rPr lang="it-IT" sz="1100" dirty="0"/>
              <a:t> S, Diaz M, </a:t>
            </a:r>
            <a:r>
              <a:rPr lang="it-IT" sz="1100" dirty="0" err="1"/>
              <a:t>Castellsagué</a:t>
            </a:r>
            <a:r>
              <a:rPr lang="it-IT" sz="1100" dirty="0"/>
              <a:t> X, Clifford G, Bruni L, </a:t>
            </a:r>
            <a:r>
              <a:rPr lang="it-IT" sz="1100" dirty="0" err="1"/>
              <a:t>Muñoz</a:t>
            </a:r>
            <a:r>
              <a:rPr lang="it-IT" sz="1100" dirty="0"/>
              <a:t> N, et al. Worldwide </a:t>
            </a:r>
            <a:r>
              <a:rPr lang="it-IT" sz="1100" dirty="0" err="1"/>
              <a:t>prevalence</a:t>
            </a:r>
            <a:r>
              <a:rPr lang="it-IT" sz="1100" dirty="0"/>
              <a:t> and </a:t>
            </a:r>
            <a:r>
              <a:rPr lang="it-IT" sz="1100" dirty="0" err="1"/>
              <a:t>genotype</a:t>
            </a:r>
            <a:r>
              <a:rPr lang="it-IT" sz="1100" dirty="0"/>
              <a:t> </a:t>
            </a:r>
            <a:r>
              <a:rPr lang="it-IT" sz="1100" dirty="0" err="1"/>
              <a:t>distribution</a:t>
            </a:r>
            <a:r>
              <a:rPr lang="it-IT" sz="1100" dirty="0"/>
              <a:t> of </a:t>
            </a:r>
            <a:r>
              <a:rPr lang="it-IT" sz="1100" dirty="0" err="1"/>
              <a:t>cervical</a:t>
            </a:r>
            <a:r>
              <a:rPr lang="it-IT" sz="1100" dirty="0"/>
              <a:t> human papillomavirus DNA in women with </a:t>
            </a:r>
            <a:r>
              <a:rPr lang="it-IT" sz="1100" dirty="0" err="1"/>
              <a:t>normal</a:t>
            </a:r>
            <a:r>
              <a:rPr lang="it-IT" sz="1100" dirty="0"/>
              <a:t> </a:t>
            </a:r>
            <a:r>
              <a:rPr lang="it-IT" sz="1100" dirty="0" err="1"/>
              <a:t>cytology</a:t>
            </a:r>
            <a:r>
              <a:rPr lang="it-IT" sz="1100" dirty="0"/>
              <a:t>: a meta-</a:t>
            </a:r>
            <a:r>
              <a:rPr lang="it-IT" sz="1100" dirty="0" err="1"/>
              <a:t>analysis</a:t>
            </a:r>
            <a:r>
              <a:rPr lang="it-IT" sz="1100" dirty="0"/>
              <a:t>. Lancet </a:t>
            </a:r>
            <a:r>
              <a:rPr lang="it-IT" sz="1100" dirty="0" err="1"/>
              <a:t>Infect</a:t>
            </a:r>
            <a:r>
              <a:rPr lang="it-IT" sz="1100" dirty="0"/>
              <a:t> </a:t>
            </a:r>
            <a:r>
              <a:rPr lang="it-IT" sz="1100" dirty="0" err="1"/>
              <a:t>Dis</a:t>
            </a:r>
            <a:r>
              <a:rPr lang="it-IT" sz="1100" dirty="0"/>
              <a:t>. 2007 Jul;7(7):453–9</a:t>
            </a:r>
          </a:p>
          <a:p>
            <a:r>
              <a:rPr lang="en-US" sz="1100" baseline="30000" dirty="0"/>
              <a:t>3</a:t>
            </a:r>
            <a:r>
              <a:rPr lang="en-US" sz="1100" dirty="0"/>
              <a:t>IARC Working Group on the Evaluation of Carcinogenic Risks to Humans. Human papillomaviruses. IARC </a:t>
            </a:r>
            <a:r>
              <a:rPr lang="en-US" sz="1100" dirty="0" err="1"/>
              <a:t>Monogr</a:t>
            </a:r>
            <a:r>
              <a:rPr lang="en-US" sz="1100" dirty="0"/>
              <a:t> Eval </a:t>
            </a:r>
            <a:r>
              <a:rPr lang="en-US" sz="1100" dirty="0" err="1"/>
              <a:t>Carcinog</a:t>
            </a:r>
            <a:r>
              <a:rPr lang="en-US" sz="1100" dirty="0"/>
              <a:t> Risks Hum. 2007;90:1–636.</a:t>
            </a:r>
          </a:p>
          <a:p>
            <a:r>
              <a:rPr lang="it-IT" sz="1100" baseline="30000" dirty="0"/>
              <a:t>4</a:t>
            </a:r>
            <a:r>
              <a:rPr lang="it-IT" sz="1100" dirty="0"/>
              <a:t>Darragh TM, </a:t>
            </a:r>
            <a:r>
              <a:rPr lang="it-IT" sz="1100" dirty="0" err="1"/>
              <a:t>Colgan</a:t>
            </a:r>
            <a:r>
              <a:rPr lang="it-IT" sz="1100" dirty="0"/>
              <a:t> TJ, Thomas Cox J, Heller DS, Henry MR, </a:t>
            </a:r>
            <a:r>
              <a:rPr lang="it-IT" sz="1100" dirty="0" err="1"/>
              <a:t>Luff</a:t>
            </a:r>
            <a:r>
              <a:rPr lang="it-IT" sz="1100" dirty="0"/>
              <a:t> RD, et al. The Lower </a:t>
            </a:r>
            <a:r>
              <a:rPr lang="it-IT" sz="1100" dirty="0" err="1"/>
              <a:t>Anogenital</a:t>
            </a:r>
            <a:r>
              <a:rPr lang="it-IT" sz="1100" dirty="0"/>
              <a:t> </a:t>
            </a:r>
            <a:r>
              <a:rPr lang="it-IT" sz="1100" dirty="0" err="1"/>
              <a:t>Squamous</a:t>
            </a:r>
            <a:r>
              <a:rPr lang="it-IT" sz="1100" dirty="0"/>
              <a:t> </a:t>
            </a:r>
            <a:r>
              <a:rPr lang="it-IT" sz="1100" dirty="0" err="1"/>
              <a:t>Terminology</a:t>
            </a:r>
            <a:r>
              <a:rPr lang="it-IT" sz="1100" dirty="0"/>
              <a:t> </a:t>
            </a:r>
            <a:r>
              <a:rPr lang="it-IT" sz="1100" dirty="0" err="1"/>
              <a:t>Standardization</a:t>
            </a:r>
            <a:r>
              <a:rPr lang="it-IT" sz="1100" dirty="0"/>
              <a:t> Project for HPV-Associated </a:t>
            </a:r>
            <a:r>
              <a:rPr lang="it-IT" sz="1100" dirty="0" err="1"/>
              <a:t>Lesions</a:t>
            </a:r>
            <a:r>
              <a:rPr lang="it-IT" sz="1100" dirty="0"/>
              <a:t>. J Low </a:t>
            </a:r>
            <a:r>
              <a:rPr lang="it-IT" sz="1100" dirty="0" err="1"/>
              <a:t>Genit</a:t>
            </a:r>
            <a:r>
              <a:rPr lang="it-IT" sz="1100" dirty="0"/>
              <a:t> </a:t>
            </a:r>
            <a:r>
              <a:rPr lang="it-IT" sz="1100" dirty="0" err="1"/>
              <a:t>Tract</a:t>
            </a:r>
            <a:r>
              <a:rPr lang="it-IT" sz="1100" dirty="0"/>
              <a:t> </a:t>
            </a:r>
            <a:r>
              <a:rPr lang="it-IT" sz="1100" dirty="0" err="1"/>
              <a:t>Dis</a:t>
            </a:r>
            <a:r>
              <a:rPr lang="it-IT" sz="1100" dirty="0"/>
              <a:t>. 2012;16(3):205–42.</a:t>
            </a:r>
          </a:p>
        </p:txBody>
      </p:sp>
    </p:spTree>
    <p:extLst>
      <p:ext uri="{BB962C8B-B14F-4D97-AF65-F5344CB8AC3E}">
        <p14:creationId xmlns:p14="http://schemas.microsoft.com/office/powerpoint/2010/main" val="574319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4614E0-D7D7-4D4B-8D25-C6DB7AAE4F84}"/>
              </a:ext>
            </a:extLst>
          </p:cNvPr>
          <p:cNvSpPr>
            <a:spLocks noGrp="1"/>
          </p:cNvSpPr>
          <p:nvPr>
            <p:ph type="title"/>
          </p:nvPr>
        </p:nvSpPr>
        <p:spPr>
          <a:xfrm>
            <a:off x="646111" y="452718"/>
            <a:ext cx="9404723" cy="1400530"/>
          </a:xfrm>
        </p:spPr>
        <p:txBody>
          <a:bodyPr>
            <a:normAutofit/>
          </a:bodyPr>
          <a:lstStyle/>
          <a:p>
            <a:r>
              <a:rPr lang="it-IT" dirty="0"/>
              <a:t>SCCA screening</a:t>
            </a:r>
          </a:p>
        </p:txBody>
      </p:sp>
      <p:graphicFrame>
        <p:nvGraphicFramePr>
          <p:cNvPr id="10" name="Diagramma 9">
            <a:extLst>
              <a:ext uri="{FF2B5EF4-FFF2-40B4-BE49-F238E27FC236}">
                <a16:creationId xmlns:a16="http://schemas.microsoft.com/office/drawing/2014/main" id="{996C9435-60FE-42E2-8E2C-0609E5EDF499}"/>
              </a:ext>
            </a:extLst>
          </p:cNvPr>
          <p:cNvGraphicFramePr/>
          <p:nvPr>
            <p:extLst>
              <p:ext uri="{D42A27DB-BD31-4B8C-83A1-F6EECF244321}">
                <p14:modId xmlns:p14="http://schemas.microsoft.com/office/powerpoint/2010/main" val="4075001027"/>
              </p:ext>
            </p:extLst>
          </p:nvPr>
        </p:nvGraphicFramePr>
        <p:xfrm>
          <a:off x="1393638" y="1214671"/>
          <a:ext cx="8965013" cy="44900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asellaDiTesto 2">
            <a:extLst>
              <a:ext uri="{FF2B5EF4-FFF2-40B4-BE49-F238E27FC236}">
                <a16:creationId xmlns:a16="http://schemas.microsoft.com/office/drawing/2014/main" id="{9EED5E44-420B-4ACC-82E1-B7B440300954}"/>
              </a:ext>
            </a:extLst>
          </p:cNvPr>
          <p:cNvSpPr txBox="1"/>
          <p:nvPr/>
        </p:nvSpPr>
        <p:spPr>
          <a:xfrm>
            <a:off x="88710" y="5489262"/>
            <a:ext cx="12014579" cy="677108"/>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en-US" sz="2000" b="1" dirty="0">
                <a:solidFill>
                  <a:schemeClr val="tx1"/>
                </a:solidFill>
              </a:rPr>
              <a:t>At present, there are not enough data to define the best screening methodology for SCCA</a:t>
            </a:r>
            <a:r>
              <a:rPr lang="en-US" sz="2000" b="1" baseline="30000" dirty="0">
                <a:solidFill>
                  <a:schemeClr val="tx1"/>
                </a:solidFill>
              </a:rPr>
              <a:t>2</a:t>
            </a:r>
            <a:r>
              <a:rPr lang="en-US" sz="2000" b="1" dirty="0">
                <a:solidFill>
                  <a:schemeClr val="tx1"/>
                </a:solidFill>
              </a:rPr>
              <a:t>.</a:t>
            </a:r>
            <a:endParaRPr lang="it-IT" sz="2000" b="1" dirty="0">
              <a:solidFill>
                <a:schemeClr val="tx1"/>
              </a:solidFill>
            </a:endParaRPr>
          </a:p>
          <a:p>
            <a:endParaRPr lang="it-IT" dirty="0"/>
          </a:p>
        </p:txBody>
      </p:sp>
      <p:sp>
        <p:nvSpPr>
          <p:cNvPr id="8" name="Rettangolo 7">
            <a:extLst>
              <a:ext uri="{FF2B5EF4-FFF2-40B4-BE49-F238E27FC236}">
                <a16:creationId xmlns:a16="http://schemas.microsoft.com/office/drawing/2014/main" id="{1E739CD2-41C3-4E81-A860-0F3E0916245E}"/>
              </a:ext>
            </a:extLst>
          </p:cNvPr>
          <p:cNvSpPr/>
          <p:nvPr/>
        </p:nvSpPr>
        <p:spPr>
          <a:xfrm>
            <a:off x="277503" y="6035565"/>
            <a:ext cx="11541457" cy="577081"/>
          </a:xfrm>
          <a:prstGeom prst="rect">
            <a:avLst/>
          </a:prstGeom>
        </p:spPr>
        <p:txBody>
          <a:bodyPr wrap="square">
            <a:spAutoFit/>
          </a:bodyPr>
          <a:lstStyle/>
          <a:p>
            <a:r>
              <a:rPr lang="it-IT" sz="1050" baseline="30000" dirty="0"/>
              <a:t>1</a:t>
            </a:r>
            <a:r>
              <a:rPr lang="it-IT" sz="1050" dirty="0"/>
              <a:t>Chiao EY, Giordano TP, </a:t>
            </a:r>
            <a:r>
              <a:rPr lang="it-IT" sz="1050" dirty="0" err="1"/>
              <a:t>Palefsky</a:t>
            </a:r>
            <a:r>
              <a:rPr lang="it-IT" sz="1050" dirty="0"/>
              <a:t> JM, </a:t>
            </a:r>
            <a:r>
              <a:rPr lang="it-IT" sz="1050" dirty="0" err="1"/>
              <a:t>Tyring</a:t>
            </a:r>
            <a:r>
              <a:rPr lang="it-IT" sz="1050" dirty="0"/>
              <a:t> S, El </a:t>
            </a:r>
            <a:r>
              <a:rPr lang="it-IT" sz="1050" dirty="0" err="1"/>
              <a:t>Serag</a:t>
            </a:r>
            <a:r>
              <a:rPr lang="it-IT" sz="1050" dirty="0"/>
              <a:t> H. Screening HIV-</a:t>
            </a:r>
            <a:r>
              <a:rPr lang="it-IT" sz="1050" dirty="0" err="1"/>
              <a:t>infected</a:t>
            </a:r>
            <a:r>
              <a:rPr lang="it-IT" sz="1050" dirty="0"/>
              <a:t> </a:t>
            </a:r>
            <a:r>
              <a:rPr lang="it-IT" sz="1050" dirty="0" err="1"/>
              <a:t>individuals</a:t>
            </a:r>
            <a:r>
              <a:rPr lang="it-IT" sz="1050" dirty="0"/>
              <a:t> for </a:t>
            </a:r>
            <a:r>
              <a:rPr lang="it-IT" sz="1050" dirty="0" err="1"/>
              <a:t>anal</a:t>
            </a:r>
            <a:r>
              <a:rPr lang="it-IT" sz="1050" dirty="0"/>
              <a:t> </a:t>
            </a:r>
            <a:r>
              <a:rPr lang="it-IT" sz="1050" dirty="0" err="1"/>
              <a:t>cancer</a:t>
            </a:r>
            <a:r>
              <a:rPr lang="it-IT" sz="1050" dirty="0"/>
              <a:t> precursor </a:t>
            </a:r>
            <a:r>
              <a:rPr lang="it-IT" sz="1050" dirty="0" err="1"/>
              <a:t>lesions</a:t>
            </a:r>
            <a:r>
              <a:rPr lang="it-IT" sz="1050" dirty="0"/>
              <a:t>: a </a:t>
            </a:r>
            <a:r>
              <a:rPr lang="it-IT" sz="1050" dirty="0" err="1"/>
              <a:t>systematic</a:t>
            </a:r>
            <a:r>
              <a:rPr lang="it-IT" sz="1050" dirty="0"/>
              <a:t> review. </a:t>
            </a:r>
            <a:r>
              <a:rPr lang="it-IT" sz="1050" dirty="0" err="1"/>
              <a:t>Clin</a:t>
            </a:r>
            <a:r>
              <a:rPr lang="it-IT" sz="1050" dirty="0"/>
              <a:t> </a:t>
            </a:r>
            <a:r>
              <a:rPr lang="it-IT" sz="1050" dirty="0" err="1"/>
              <a:t>Infect</a:t>
            </a:r>
            <a:r>
              <a:rPr lang="it-IT" sz="1050" dirty="0"/>
              <a:t> </a:t>
            </a:r>
            <a:r>
              <a:rPr lang="it-IT" sz="1050" dirty="0" err="1"/>
              <a:t>Dis</a:t>
            </a:r>
            <a:r>
              <a:rPr lang="it-IT" sz="1050" dirty="0"/>
              <a:t>. 2006 </a:t>
            </a:r>
            <a:r>
              <a:rPr lang="it-IT" sz="1050" dirty="0" err="1"/>
              <a:t>Jul</a:t>
            </a:r>
            <a:r>
              <a:rPr lang="it-IT" sz="1050" dirty="0"/>
              <a:t> 15;43(2):223–33.</a:t>
            </a:r>
          </a:p>
          <a:p>
            <a:r>
              <a:rPr lang="it-IT" sz="1050" baseline="30000" dirty="0"/>
              <a:t>2</a:t>
            </a:r>
            <a:r>
              <a:rPr lang="it-IT" sz="1050" dirty="0"/>
              <a:t>Palefsky J, Berry JM, Jay N. </a:t>
            </a:r>
            <a:r>
              <a:rPr lang="it-IT" sz="1050" dirty="0" err="1"/>
              <a:t>Anal</a:t>
            </a:r>
            <a:r>
              <a:rPr lang="it-IT" sz="1050" dirty="0"/>
              <a:t> </a:t>
            </a:r>
            <a:r>
              <a:rPr lang="it-IT" sz="1050" dirty="0" err="1"/>
              <a:t>cancer</a:t>
            </a:r>
            <a:r>
              <a:rPr lang="it-IT" sz="1050" dirty="0"/>
              <a:t> screening. Lancet </a:t>
            </a:r>
            <a:r>
              <a:rPr lang="it-IT" sz="1050" dirty="0" err="1"/>
              <a:t>Oncol</a:t>
            </a:r>
            <a:r>
              <a:rPr lang="it-IT" sz="1050" dirty="0"/>
              <a:t>. 2012;13(7):e279–80.</a:t>
            </a:r>
          </a:p>
        </p:txBody>
      </p:sp>
    </p:spTree>
    <p:extLst>
      <p:ext uri="{BB962C8B-B14F-4D97-AF65-F5344CB8AC3E}">
        <p14:creationId xmlns:p14="http://schemas.microsoft.com/office/powerpoint/2010/main" val="169883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8509B1C-BF96-45F1-911D-47CE52384B84}"/>
              </a:ext>
            </a:extLst>
          </p:cNvPr>
          <p:cNvSpPr>
            <a:spLocks noGrp="1"/>
          </p:cNvSpPr>
          <p:nvPr>
            <p:ph type="title"/>
          </p:nvPr>
        </p:nvSpPr>
        <p:spPr/>
        <p:txBody>
          <a:bodyPr/>
          <a:lstStyle/>
          <a:p>
            <a:r>
              <a:rPr lang="it-IT" dirty="0" err="1"/>
              <a:t>Aims</a:t>
            </a:r>
            <a:r>
              <a:rPr lang="it-IT" dirty="0"/>
              <a:t> of the study</a:t>
            </a:r>
            <a:br>
              <a:rPr lang="it-IT" dirty="0"/>
            </a:br>
            <a:endParaRPr lang="it-IT" dirty="0"/>
          </a:p>
        </p:txBody>
      </p:sp>
      <p:sp>
        <p:nvSpPr>
          <p:cNvPr id="3" name="Segnaposto contenuto 2">
            <a:extLst>
              <a:ext uri="{FF2B5EF4-FFF2-40B4-BE49-F238E27FC236}">
                <a16:creationId xmlns:a16="http://schemas.microsoft.com/office/drawing/2014/main" id="{6B182612-0E46-4100-B6FB-701CE9D0BB91}"/>
              </a:ext>
            </a:extLst>
          </p:cNvPr>
          <p:cNvSpPr>
            <a:spLocks noGrp="1"/>
          </p:cNvSpPr>
          <p:nvPr>
            <p:ph idx="1"/>
          </p:nvPr>
        </p:nvSpPr>
        <p:spPr/>
        <p:txBody>
          <a:bodyPr/>
          <a:lstStyle/>
          <a:p>
            <a:r>
              <a:rPr lang="en-GB" dirty="0"/>
              <a:t>PRIMARY: Identify the </a:t>
            </a:r>
            <a:r>
              <a:rPr lang="en-GB" b="1" dirty="0"/>
              <a:t>best method of screening </a:t>
            </a:r>
            <a:r>
              <a:rPr lang="en-GB" dirty="0"/>
              <a:t>for precancerous lesions</a:t>
            </a:r>
          </a:p>
          <a:p>
            <a:r>
              <a:rPr lang="en-GB" dirty="0"/>
              <a:t>To establish the </a:t>
            </a:r>
            <a:r>
              <a:rPr lang="en-GB" b="1" dirty="0"/>
              <a:t>distribution</a:t>
            </a:r>
            <a:r>
              <a:rPr lang="en-GB" dirty="0"/>
              <a:t> of </a:t>
            </a:r>
            <a:r>
              <a:rPr lang="en-GB" b="1" dirty="0"/>
              <a:t>HPV genotypes </a:t>
            </a:r>
            <a:r>
              <a:rPr lang="en-GB" dirty="0"/>
              <a:t>and the</a:t>
            </a:r>
            <a:r>
              <a:rPr lang="en-GB" b="1" dirty="0"/>
              <a:t> prevalence of pre-cancer lesions and their evolution </a:t>
            </a:r>
            <a:r>
              <a:rPr lang="en-GB" dirty="0"/>
              <a:t>in Modena HIV+ MSM cohort </a:t>
            </a:r>
          </a:p>
          <a:p>
            <a:r>
              <a:rPr lang="en-GB" dirty="0"/>
              <a:t>To evaluate epidemiological and </a:t>
            </a:r>
            <a:r>
              <a:rPr lang="en-GB" dirty="0" err="1"/>
              <a:t>viro</a:t>
            </a:r>
            <a:r>
              <a:rPr lang="en-GB" dirty="0"/>
              <a:t>-immunological risk factors associated with HPV infections/lesions</a:t>
            </a:r>
          </a:p>
          <a:p>
            <a:endParaRPr lang="it-IT" dirty="0">
              <a:solidFill>
                <a:srgbClr val="000000"/>
              </a:solidFill>
              <a:latin typeface="Arial"/>
              <a:ea typeface="DejaVu Sans"/>
            </a:endParaRPr>
          </a:p>
        </p:txBody>
      </p:sp>
    </p:spTree>
    <p:extLst>
      <p:ext uri="{BB962C8B-B14F-4D97-AF65-F5344CB8AC3E}">
        <p14:creationId xmlns:p14="http://schemas.microsoft.com/office/powerpoint/2010/main" val="279994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7">
            <a:extLst>
              <a:ext uri="{FF2B5EF4-FFF2-40B4-BE49-F238E27FC236}">
                <a16:creationId xmlns:a16="http://schemas.microsoft.com/office/drawing/2014/main" id="{0A39C8D2-10CC-43CA-9E8E-1F820D1B5C1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76582" y="1318540"/>
            <a:ext cx="10147337" cy="4524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olo 1">
            <a:extLst>
              <a:ext uri="{FF2B5EF4-FFF2-40B4-BE49-F238E27FC236}">
                <a16:creationId xmlns:a16="http://schemas.microsoft.com/office/drawing/2014/main" id="{F033D159-85D7-486A-AF09-0BE3625AB9AD}"/>
              </a:ext>
            </a:extLst>
          </p:cNvPr>
          <p:cNvSpPr>
            <a:spLocks noGrp="1"/>
          </p:cNvSpPr>
          <p:nvPr>
            <p:ph type="title"/>
          </p:nvPr>
        </p:nvSpPr>
        <p:spPr>
          <a:xfrm>
            <a:off x="646111" y="452718"/>
            <a:ext cx="9404723" cy="1400530"/>
          </a:xfrm>
        </p:spPr>
        <p:txBody>
          <a:bodyPr/>
          <a:lstStyle/>
          <a:p>
            <a:r>
              <a:rPr lang="it-IT" dirty="0"/>
              <a:t>Study design and </a:t>
            </a:r>
            <a:r>
              <a:rPr lang="it-IT" dirty="0" err="1"/>
              <a:t>methods</a:t>
            </a:r>
            <a:r>
              <a:rPr lang="it-IT" dirty="0"/>
              <a:t> 1</a:t>
            </a:r>
          </a:p>
        </p:txBody>
      </p:sp>
      <p:sp>
        <p:nvSpPr>
          <p:cNvPr id="12" name="Segnaposto contenuto 2">
            <a:extLst>
              <a:ext uri="{FF2B5EF4-FFF2-40B4-BE49-F238E27FC236}">
                <a16:creationId xmlns:a16="http://schemas.microsoft.com/office/drawing/2014/main" id="{AD1E633E-FDA3-430F-8908-7989F0059CC1}"/>
              </a:ext>
            </a:extLst>
          </p:cNvPr>
          <p:cNvSpPr>
            <a:spLocks noGrp="1"/>
          </p:cNvSpPr>
          <p:nvPr>
            <p:ph idx="1"/>
          </p:nvPr>
        </p:nvSpPr>
        <p:spPr>
          <a:xfrm>
            <a:off x="1103312" y="2052918"/>
            <a:ext cx="5127007" cy="4195481"/>
          </a:xfrm>
        </p:spPr>
        <p:txBody>
          <a:bodyPr/>
          <a:lstStyle/>
          <a:p>
            <a:r>
              <a:rPr lang="en-GB" dirty="0"/>
              <a:t>HIV+ MSM outpatients were invited to participate in an SCCA screening program using the anal Pap test, HPV genotyping</a:t>
            </a:r>
            <a:r>
              <a:rPr lang="en-GB" baseline="30000" dirty="0"/>
              <a:t>1</a:t>
            </a:r>
            <a:endParaRPr lang="it-IT" baseline="30000" dirty="0"/>
          </a:p>
        </p:txBody>
      </p:sp>
      <p:sp>
        <p:nvSpPr>
          <p:cNvPr id="2" name="Rettangolo 1">
            <a:extLst>
              <a:ext uri="{FF2B5EF4-FFF2-40B4-BE49-F238E27FC236}">
                <a16:creationId xmlns:a16="http://schemas.microsoft.com/office/drawing/2014/main" id="{8B41C96D-5270-47CC-94E0-07435B6CAA51}"/>
              </a:ext>
            </a:extLst>
          </p:cNvPr>
          <p:cNvSpPr/>
          <p:nvPr/>
        </p:nvSpPr>
        <p:spPr>
          <a:xfrm>
            <a:off x="149364" y="5828393"/>
            <a:ext cx="11893272" cy="954107"/>
          </a:xfrm>
          <a:prstGeom prst="rect">
            <a:avLst/>
          </a:prstGeom>
        </p:spPr>
        <p:txBody>
          <a:bodyPr wrap="square">
            <a:spAutoFit/>
          </a:bodyPr>
          <a:lstStyle/>
          <a:p>
            <a:r>
              <a:rPr lang="en-US" sz="1400" baseline="30000" dirty="0">
                <a:latin typeface="Calibri" panose="020F0502020204030204" pitchFamily="34" charset="0"/>
                <a:ea typeface="Calibri" panose="020F0502020204030204" pitchFamily="34" charset="0"/>
              </a:rPr>
              <a:t>1</a:t>
            </a:r>
            <a:r>
              <a:rPr lang="en-US" sz="1400" dirty="0">
                <a:latin typeface="Calibri" panose="020F0502020204030204" pitchFamily="34" charset="0"/>
                <a:ea typeface="Calibri" panose="020F0502020204030204" pitchFamily="34" charset="0"/>
              </a:rPr>
              <a:t>The genotyping is performed by using INNO-</a:t>
            </a:r>
            <a:r>
              <a:rPr lang="en-US" sz="1400" dirty="0" err="1">
                <a:latin typeface="Calibri" panose="020F0502020204030204" pitchFamily="34" charset="0"/>
                <a:ea typeface="Calibri" panose="020F0502020204030204" pitchFamily="34" charset="0"/>
              </a:rPr>
              <a:t>LiPA</a:t>
            </a:r>
            <a:r>
              <a:rPr lang="en-US" sz="1400" dirty="0">
                <a:latin typeface="Calibri" panose="020F0502020204030204" pitchFamily="34" charset="0"/>
                <a:ea typeface="Calibri" panose="020F0502020204030204" pitchFamily="34" charset="0"/>
              </a:rPr>
              <a:t> HPV Genotyping EXTRA II Kit (</a:t>
            </a:r>
            <a:r>
              <a:rPr lang="en-US" sz="1400" dirty="0" err="1">
                <a:latin typeface="Calibri" panose="020F0502020204030204" pitchFamily="34" charset="0"/>
                <a:ea typeface="Calibri" panose="020F0502020204030204" pitchFamily="34" charset="0"/>
              </a:rPr>
              <a:t>Fujirebio</a:t>
            </a:r>
            <a:r>
              <a:rPr lang="en-US" sz="1400" dirty="0">
                <a:latin typeface="Calibri" panose="020F0502020204030204" pitchFamily="34" charset="0"/>
                <a:ea typeface="Calibri" panose="020F0502020204030204" pitchFamily="34" charset="0"/>
              </a:rPr>
              <a:t> Europe N.V., Gent, Belgium) by detection of specific sequences in the L1 genome region of the HPV high risk (HR) (genotypes: 16,18,31,33,35,39,45,51,52,56,58,59,68), HPV probable high risk (</a:t>
            </a:r>
            <a:r>
              <a:rPr lang="en-US" sz="1400" dirty="0" err="1">
                <a:latin typeface="Calibri" panose="020F0502020204030204" pitchFamily="34" charset="0"/>
                <a:ea typeface="Calibri" panose="020F0502020204030204" pitchFamily="34" charset="0"/>
              </a:rPr>
              <a:t>pHR</a:t>
            </a:r>
            <a:r>
              <a:rPr lang="en-US" sz="1400" dirty="0">
                <a:latin typeface="Calibri" panose="020F0502020204030204" pitchFamily="34" charset="0"/>
                <a:ea typeface="Calibri" panose="020F0502020204030204" pitchFamily="34" charset="0"/>
              </a:rPr>
              <a:t>) (genotypes: 26,53,66,70,73,82) and others HPV low risk (LR) or not classified as manufactory kit reported. Furthermore, the samples negative at INNO-</a:t>
            </a:r>
            <a:r>
              <a:rPr lang="en-US" sz="1400" dirty="0" err="1">
                <a:latin typeface="Calibri" panose="020F0502020204030204" pitchFamily="34" charset="0"/>
                <a:ea typeface="Calibri" panose="020F0502020204030204" pitchFamily="34" charset="0"/>
              </a:rPr>
              <a:t>LiPA</a:t>
            </a:r>
            <a:r>
              <a:rPr lang="en-US" sz="1400" dirty="0">
                <a:latin typeface="Calibri" panose="020F0502020204030204" pitchFamily="34" charset="0"/>
                <a:ea typeface="Calibri" panose="020F0502020204030204" pitchFamily="34" charset="0"/>
              </a:rPr>
              <a:t> test underwent also to the amplification of the L1 and E6/E7 partial genome regions for detection of HPV HR by nested PCR</a:t>
            </a:r>
            <a:endParaRPr lang="it-IT" sz="1400" dirty="0"/>
          </a:p>
        </p:txBody>
      </p:sp>
    </p:spTree>
    <p:extLst>
      <p:ext uri="{BB962C8B-B14F-4D97-AF65-F5344CB8AC3E}">
        <p14:creationId xmlns:p14="http://schemas.microsoft.com/office/powerpoint/2010/main" val="898308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4">
            <a:extLst>
              <a:ext uri="{FF2B5EF4-FFF2-40B4-BE49-F238E27FC236}">
                <a16:creationId xmlns:a16="http://schemas.microsoft.com/office/drawing/2014/main" id="{4F1616CC-60C8-4B59-9FD5-0DC37EFD39F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7165" y="424446"/>
            <a:ext cx="9035935" cy="6204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4">
            <a:extLst>
              <a:ext uri="{FF2B5EF4-FFF2-40B4-BE49-F238E27FC236}">
                <a16:creationId xmlns:a16="http://schemas.microsoft.com/office/drawing/2014/main" id="{9E5CE059-B1C9-42E6-9230-4D57FC6837A8}"/>
              </a:ext>
            </a:extLst>
          </p:cNvPr>
          <p:cNvSpPr txBox="1"/>
          <p:nvPr/>
        </p:nvSpPr>
        <p:spPr>
          <a:xfrm>
            <a:off x="146938" y="6093658"/>
            <a:ext cx="11898124" cy="623248"/>
          </a:xfrm>
          <a:prstGeom prst="rect">
            <a:avLst/>
          </a:prstGeom>
          <a:noFill/>
        </p:spPr>
        <p:txBody>
          <a:bodyPr wrap="square" rtlCol="0">
            <a:spAutoFit/>
          </a:bodyPr>
          <a:lstStyle/>
          <a:p>
            <a:r>
              <a:rPr lang="it-IT" sz="1150" b="1" dirty="0"/>
              <a:t>ASCUS</a:t>
            </a:r>
            <a:r>
              <a:rPr lang="it-IT" sz="1150" dirty="0"/>
              <a:t>: </a:t>
            </a:r>
            <a:r>
              <a:rPr lang="en-US" sz="1150" dirty="0"/>
              <a:t>Atypical Squamous Cells of Undetermined Significance</a:t>
            </a:r>
            <a:r>
              <a:rPr lang="it-IT" sz="1150" dirty="0"/>
              <a:t> </a:t>
            </a:r>
          </a:p>
          <a:p>
            <a:r>
              <a:rPr lang="it-IT" sz="1150" b="1" dirty="0"/>
              <a:t>L-SIL</a:t>
            </a:r>
            <a:r>
              <a:rPr lang="it-IT" sz="1150" dirty="0"/>
              <a:t>: </a:t>
            </a:r>
            <a:r>
              <a:rPr lang="it-IT" sz="1150" dirty="0" err="1"/>
              <a:t>Low</a:t>
            </a:r>
            <a:r>
              <a:rPr lang="it-IT" sz="1150" dirty="0"/>
              <a:t>-grade </a:t>
            </a:r>
            <a:r>
              <a:rPr lang="it-IT" sz="1150" dirty="0" err="1"/>
              <a:t>Squamous</a:t>
            </a:r>
            <a:r>
              <a:rPr lang="it-IT" sz="1150" dirty="0"/>
              <a:t> </a:t>
            </a:r>
            <a:r>
              <a:rPr lang="it-IT" sz="1150" dirty="0" err="1"/>
              <a:t>Intraepithelial</a:t>
            </a:r>
            <a:r>
              <a:rPr lang="it-IT" sz="1150" dirty="0"/>
              <a:t> </a:t>
            </a:r>
            <a:r>
              <a:rPr lang="it-IT" sz="1150" dirty="0" err="1"/>
              <a:t>Lesion</a:t>
            </a:r>
            <a:endParaRPr lang="it-IT" sz="1150" dirty="0"/>
          </a:p>
          <a:p>
            <a:r>
              <a:rPr lang="it-IT" sz="1150" b="1" dirty="0"/>
              <a:t>H-SIL</a:t>
            </a:r>
            <a:r>
              <a:rPr lang="it-IT" sz="1150" dirty="0"/>
              <a:t>: </a:t>
            </a:r>
            <a:r>
              <a:rPr lang="it-IT" sz="1150" dirty="0" err="1"/>
              <a:t>Hig</a:t>
            </a:r>
            <a:r>
              <a:rPr lang="it-IT" sz="1150" dirty="0"/>
              <a:t>-grade </a:t>
            </a:r>
            <a:r>
              <a:rPr lang="it-IT" sz="1150" dirty="0" err="1"/>
              <a:t>Squamous</a:t>
            </a:r>
            <a:r>
              <a:rPr lang="it-IT" sz="1150" dirty="0"/>
              <a:t> </a:t>
            </a:r>
            <a:r>
              <a:rPr lang="it-IT" sz="1150" dirty="0" err="1"/>
              <a:t>Intraepithelial</a:t>
            </a:r>
            <a:r>
              <a:rPr lang="it-IT" sz="1150" dirty="0"/>
              <a:t> </a:t>
            </a:r>
            <a:r>
              <a:rPr lang="it-IT" sz="1150" dirty="0" err="1"/>
              <a:t>Lesion</a:t>
            </a:r>
            <a:endParaRPr lang="it-IT" sz="1150" dirty="0"/>
          </a:p>
        </p:txBody>
      </p:sp>
      <p:sp>
        <p:nvSpPr>
          <p:cNvPr id="6" name="Titolo 1">
            <a:extLst>
              <a:ext uri="{FF2B5EF4-FFF2-40B4-BE49-F238E27FC236}">
                <a16:creationId xmlns:a16="http://schemas.microsoft.com/office/drawing/2014/main" id="{5BEE906B-813A-452E-A0F6-49668EAF2937}"/>
              </a:ext>
            </a:extLst>
          </p:cNvPr>
          <p:cNvSpPr>
            <a:spLocks noGrp="1"/>
          </p:cNvSpPr>
          <p:nvPr>
            <p:ph type="title"/>
          </p:nvPr>
        </p:nvSpPr>
        <p:spPr>
          <a:xfrm>
            <a:off x="646111" y="452718"/>
            <a:ext cx="9404723" cy="1400530"/>
          </a:xfrm>
        </p:spPr>
        <p:txBody>
          <a:bodyPr/>
          <a:lstStyle/>
          <a:p>
            <a:r>
              <a:rPr lang="it-IT" dirty="0"/>
              <a:t>Study design and </a:t>
            </a:r>
            <a:r>
              <a:rPr lang="it-IT" dirty="0" err="1"/>
              <a:t>methods</a:t>
            </a:r>
            <a:r>
              <a:rPr lang="it-IT" dirty="0"/>
              <a:t> 2</a:t>
            </a:r>
          </a:p>
        </p:txBody>
      </p:sp>
      <p:sp>
        <p:nvSpPr>
          <p:cNvPr id="7" name="Segnaposto contenuto 2">
            <a:extLst>
              <a:ext uri="{FF2B5EF4-FFF2-40B4-BE49-F238E27FC236}">
                <a16:creationId xmlns:a16="http://schemas.microsoft.com/office/drawing/2014/main" id="{B0937515-1C67-494A-BC84-A7F6DE066AFE}"/>
              </a:ext>
            </a:extLst>
          </p:cNvPr>
          <p:cNvSpPr>
            <a:spLocks noGrp="1"/>
          </p:cNvSpPr>
          <p:nvPr>
            <p:ph idx="1"/>
          </p:nvPr>
        </p:nvSpPr>
        <p:spPr>
          <a:xfrm>
            <a:off x="146938" y="1428927"/>
            <a:ext cx="3540641" cy="4664731"/>
          </a:xfrm>
        </p:spPr>
        <p:txBody>
          <a:bodyPr>
            <a:normAutofit/>
          </a:bodyPr>
          <a:lstStyle/>
          <a:p>
            <a:r>
              <a:rPr lang="en-GB" dirty="0"/>
              <a:t>In case of positive cytology or high risk HPV genotype detection, patients perform </a:t>
            </a:r>
            <a:r>
              <a:rPr lang="en-GB" b="1" dirty="0"/>
              <a:t>high resolution </a:t>
            </a:r>
            <a:r>
              <a:rPr lang="en-GB" b="1" dirty="0" err="1"/>
              <a:t>anoscopy</a:t>
            </a:r>
            <a:r>
              <a:rPr lang="en-GB" b="1" dirty="0"/>
              <a:t> (HRA). </a:t>
            </a:r>
          </a:p>
          <a:p>
            <a:r>
              <a:rPr lang="en-US" dirty="0"/>
              <a:t>Surgeons use an Olympus OCS 500© colposcope, 6% acetic acid and </a:t>
            </a:r>
            <a:r>
              <a:rPr lang="en-US" dirty="0" err="1"/>
              <a:t>Lugol</a:t>
            </a:r>
            <a:r>
              <a:rPr lang="en-US" dirty="0"/>
              <a:t> reagent for identifications of areas to biopsy</a:t>
            </a:r>
            <a:endParaRPr lang="it-IT" dirty="0"/>
          </a:p>
        </p:txBody>
      </p:sp>
      <p:sp>
        <p:nvSpPr>
          <p:cNvPr id="3" name="CasellaDiTesto 2">
            <a:extLst>
              <a:ext uri="{FF2B5EF4-FFF2-40B4-BE49-F238E27FC236}">
                <a16:creationId xmlns:a16="http://schemas.microsoft.com/office/drawing/2014/main" id="{530428AB-0CAE-49AC-8AC9-38C8F407D8C6}"/>
              </a:ext>
            </a:extLst>
          </p:cNvPr>
          <p:cNvSpPr txBox="1"/>
          <p:nvPr/>
        </p:nvSpPr>
        <p:spPr>
          <a:xfrm>
            <a:off x="8679380" y="1330216"/>
            <a:ext cx="1230910" cy="338554"/>
          </a:xfrm>
          <a:prstGeom prst="rect">
            <a:avLst/>
          </a:prstGeom>
          <a:solidFill>
            <a:schemeClr val="tx1"/>
          </a:solidFill>
          <a:ln>
            <a:solidFill>
              <a:schemeClr val="tx1"/>
            </a:solidFill>
          </a:ln>
        </p:spPr>
        <p:txBody>
          <a:bodyPr wrap="square" rtlCol="0">
            <a:spAutoFit/>
          </a:bodyPr>
          <a:lstStyle/>
          <a:p>
            <a:r>
              <a:rPr lang="it-IT" sz="1600" b="1" dirty="0">
                <a:solidFill>
                  <a:schemeClr val="bg1"/>
                </a:solidFill>
              </a:rPr>
              <a:t>Pap test +</a:t>
            </a:r>
          </a:p>
        </p:txBody>
      </p:sp>
    </p:spTree>
    <p:extLst>
      <p:ext uri="{BB962C8B-B14F-4D97-AF65-F5344CB8AC3E}">
        <p14:creationId xmlns:p14="http://schemas.microsoft.com/office/powerpoint/2010/main" val="3712978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9A57A55-D4EF-430D-A54D-320FE7797172}"/>
              </a:ext>
            </a:extLst>
          </p:cNvPr>
          <p:cNvSpPr>
            <a:spLocks noGrp="1"/>
          </p:cNvSpPr>
          <p:nvPr>
            <p:ph type="title"/>
          </p:nvPr>
        </p:nvSpPr>
        <p:spPr>
          <a:xfrm>
            <a:off x="646111" y="184211"/>
            <a:ext cx="9404723" cy="1400530"/>
          </a:xfrm>
        </p:spPr>
        <p:txBody>
          <a:bodyPr/>
          <a:lstStyle/>
          <a:p>
            <a:r>
              <a:rPr lang="it-IT" dirty="0"/>
              <a:t>Results: 182 </a:t>
            </a:r>
            <a:r>
              <a:rPr lang="it-IT" dirty="0" err="1"/>
              <a:t>patients</a:t>
            </a:r>
            <a:r>
              <a:rPr lang="it-IT" dirty="0"/>
              <a:t> </a:t>
            </a:r>
            <a:r>
              <a:rPr lang="it-IT" dirty="0" err="1"/>
              <a:t>enrolled</a:t>
            </a:r>
            <a:endParaRPr lang="it-IT" dirty="0"/>
          </a:p>
        </p:txBody>
      </p:sp>
      <p:pic>
        <p:nvPicPr>
          <p:cNvPr id="3" name="Immagine 2">
            <a:extLst>
              <a:ext uri="{FF2B5EF4-FFF2-40B4-BE49-F238E27FC236}">
                <a16:creationId xmlns:a16="http://schemas.microsoft.com/office/drawing/2014/main" id="{937C2492-73AB-41A5-ACDA-63ACF8A0015B}"/>
              </a:ext>
            </a:extLst>
          </p:cNvPr>
          <p:cNvPicPr>
            <a:picLocks noChangeAspect="1"/>
          </p:cNvPicPr>
          <p:nvPr/>
        </p:nvPicPr>
        <p:blipFill>
          <a:blip r:embed="rId2"/>
          <a:stretch>
            <a:fillRect/>
          </a:stretch>
        </p:blipFill>
        <p:spPr>
          <a:xfrm>
            <a:off x="5348472" y="884476"/>
            <a:ext cx="5039202" cy="5952903"/>
          </a:xfrm>
          <a:prstGeom prst="rect">
            <a:avLst/>
          </a:prstGeom>
        </p:spPr>
      </p:pic>
      <p:sp>
        <p:nvSpPr>
          <p:cNvPr id="6" name="Segnaposto contenuto 2">
            <a:extLst>
              <a:ext uri="{FF2B5EF4-FFF2-40B4-BE49-F238E27FC236}">
                <a16:creationId xmlns:a16="http://schemas.microsoft.com/office/drawing/2014/main" id="{77CFB95E-1913-4596-A23C-347E505CB51B}"/>
              </a:ext>
            </a:extLst>
          </p:cNvPr>
          <p:cNvSpPr>
            <a:spLocks noGrp="1"/>
          </p:cNvSpPr>
          <p:nvPr>
            <p:ph idx="1"/>
          </p:nvPr>
        </p:nvSpPr>
        <p:spPr>
          <a:xfrm>
            <a:off x="646110" y="1428927"/>
            <a:ext cx="4365521" cy="4940876"/>
          </a:xfrm>
        </p:spPr>
        <p:txBody>
          <a:bodyPr/>
          <a:lstStyle/>
          <a:p>
            <a:r>
              <a:rPr lang="it-IT" dirty="0" err="1"/>
              <a:t>Patients</a:t>
            </a:r>
            <a:r>
              <a:rPr lang="it-IT" dirty="0"/>
              <a:t> </a:t>
            </a:r>
            <a:r>
              <a:rPr lang="it-IT" dirty="0" err="1"/>
              <a:t>enrolled</a:t>
            </a:r>
            <a:r>
              <a:rPr lang="it-IT" dirty="0"/>
              <a:t> </a:t>
            </a:r>
            <a:r>
              <a:rPr lang="it-IT" dirty="0" err="1"/>
              <a:t>were</a:t>
            </a:r>
            <a:r>
              <a:rPr lang="it-IT" dirty="0"/>
              <a:t> </a:t>
            </a:r>
            <a:r>
              <a:rPr lang="it-IT" dirty="0" err="1"/>
              <a:t>aged</a:t>
            </a:r>
            <a:r>
              <a:rPr lang="it-IT" dirty="0"/>
              <a:t> </a:t>
            </a:r>
            <a:r>
              <a:rPr lang="it-IT" dirty="0" err="1"/>
              <a:t>between</a:t>
            </a:r>
            <a:r>
              <a:rPr lang="it-IT" dirty="0"/>
              <a:t> 30 and 50 </a:t>
            </a:r>
            <a:r>
              <a:rPr lang="it-IT" dirty="0" err="1"/>
              <a:t>years</a:t>
            </a:r>
            <a:endParaRPr lang="it-IT" dirty="0"/>
          </a:p>
          <a:p>
            <a:r>
              <a:rPr lang="it-IT" dirty="0"/>
              <a:t>Viro </a:t>
            </a:r>
            <a:r>
              <a:rPr lang="it-IT" dirty="0" err="1"/>
              <a:t>immunological</a:t>
            </a:r>
            <a:r>
              <a:rPr lang="it-IT" dirty="0"/>
              <a:t> </a:t>
            </a:r>
            <a:r>
              <a:rPr lang="it-IT" dirty="0" err="1"/>
              <a:t>paramethers</a:t>
            </a:r>
            <a:r>
              <a:rPr lang="it-IT" dirty="0"/>
              <a:t> show an </a:t>
            </a:r>
            <a:r>
              <a:rPr lang="it-IT" dirty="0" err="1"/>
              <a:t>optimal</a:t>
            </a:r>
            <a:r>
              <a:rPr lang="it-IT" dirty="0"/>
              <a:t> HIV control in the </a:t>
            </a:r>
            <a:r>
              <a:rPr lang="it-IT" dirty="0" err="1"/>
              <a:t>majority</a:t>
            </a:r>
            <a:r>
              <a:rPr lang="it-IT" dirty="0"/>
              <a:t> of </a:t>
            </a:r>
            <a:r>
              <a:rPr lang="it-IT" dirty="0" err="1"/>
              <a:t>cases</a:t>
            </a:r>
            <a:endParaRPr lang="it-IT" dirty="0"/>
          </a:p>
          <a:p>
            <a:pPr marL="0" indent="0">
              <a:buNone/>
            </a:pPr>
            <a:endParaRPr lang="it-IT" dirty="0"/>
          </a:p>
          <a:p>
            <a:endParaRPr lang="it-IT" dirty="0"/>
          </a:p>
        </p:txBody>
      </p:sp>
    </p:spTree>
    <p:extLst>
      <p:ext uri="{BB962C8B-B14F-4D97-AF65-F5344CB8AC3E}">
        <p14:creationId xmlns:p14="http://schemas.microsoft.com/office/powerpoint/2010/main" val="3119001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2B95788-267F-4F5A-8541-C9A01567F4E0}"/>
              </a:ext>
            </a:extLst>
          </p:cNvPr>
          <p:cNvSpPr>
            <a:spLocks noGrp="1"/>
          </p:cNvSpPr>
          <p:nvPr>
            <p:ph type="title"/>
          </p:nvPr>
        </p:nvSpPr>
        <p:spPr>
          <a:xfrm>
            <a:off x="648930" y="629266"/>
            <a:ext cx="9252154" cy="1223983"/>
          </a:xfrm>
        </p:spPr>
        <p:txBody>
          <a:bodyPr>
            <a:normAutofit/>
          </a:bodyPr>
          <a:lstStyle/>
          <a:p>
            <a:pPr>
              <a:lnSpc>
                <a:spcPct val="90000"/>
              </a:lnSpc>
            </a:pPr>
            <a:br>
              <a:rPr lang="it-IT" sz="3900" dirty="0"/>
            </a:br>
            <a:endParaRPr lang="it-IT" sz="3900" dirty="0"/>
          </a:p>
        </p:txBody>
      </p:sp>
      <p:sp>
        <p:nvSpPr>
          <p:cNvPr id="3" name="Segnaposto contenuto 2">
            <a:extLst>
              <a:ext uri="{FF2B5EF4-FFF2-40B4-BE49-F238E27FC236}">
                <a16:creationId xmlns:a16="http://schemas.microsoft.com/office/drawing/2014/main" id="{17FAF738-CD2F-40EE-8DEC-ACFB92CD59BB}"/>
              </a:ext>
            </a:extLst>
          </p:cNvPr>
          <p:cNvSpPr>
            <a:spLocks noGrp="1"/>
          </p:cNvSpPr>
          <p:nvPr>
            <p:ph idx="1"/>
          </p:nvPr>
        </p:nvSpPr>
        <p:spPr>
          <a:xfrm>
            <a:off x="1103311" y="2052213"/>
            <a:ext cx="4338409" cy="4196185"/>
          </a:xfrm>
        </p:spPr>
        <p:txBody>
          <a:bodyPr>
            <a:normAutofit/>
          </a:bodyPr>
          <a:lstStyle/>
          <a:p>
            <a:r>
              <a:rPr lang="en-GB" altLang="it-IT" dirty="0"/>
              <a:t>67 (37 %) were positive for HPV related lesions, 64 (35 %) low grade squamous intra-epithelial lesions (LSIL) and high grade lesions (HSIL) were found in 3 patients (2 %)</a:t>
            </a:r>
          </a:p>
        </p:txBody>
      </p:sp>
      <p:pic>
        <p:nvPicPr>
          <p:cNvPr id="7" name="Immagine 6">
            <a:extLst>
              <a:ext uri="{FF2B5EF4-FFF2-40B4-BE49-F238E27FC236}">
                <a16:creationId xmlns:a16="http://schemas.microsoft.com/office/drawing/2014/main" id="{69A9AD8B-B640-4493-80B4-BC663D9CE868}"/>
              </a:ext>
            </a:extLst>
          </p:cNvPr>
          <p:cNvPicPr>
            <a:picLocks noChangeAspect="1"/>
          </p:cNvPicPr>
          <p:nvPr/>
        </p:nvPicPr>
        <p:blipFill rotWithShape="1">
          <a:blip r:embed="rId3"/>
          <a:srcRect l="1925" r="4859" b="1"/>
          <a:stretch/>
        </p:blipFill>
        <p:spPr>
          <a:xfrm>
            <a:off x="6091916" y="2052213"/>
            <a:ext cx="6243614" cy="4805787"/>
          </a:xfrm>
          <a:prstGeom prst="rect">
            <a:avLst/>
          </a:prstGeom>
          <a:effectLst>
            <a:outerShdw blurRad="50800" dist="38100" dir="5400000" algn="t" rotWithShape="0">
              <a:prstClr val="black">
                <a:alpha val="43000"/>
              </a:prstClr>
            </a:outerShdw>
          </a:effectLst>
        </p:spPr>
      </p:pic>
      <p:grpSp>
        <p:nvGrpSpPr>
          <p:cNvPr id="9" name="Gruppo 8">
            <a:extLst>
              <a:ext uri="{FF2B5EF4-FFF2-40B4-BE49-F238E27FC236}">
                <a16:creationId xmlns:a16="http://schemas.microsoft.com/office/drawing/2014/main" id="{042287C6-98FC-4FBA-B9C8-65C1404054BA}"/>
              </a:ext>
            </a:extLst>
          </p:cNvPr>
          <p:cNvGrpSpPr/>
          <p:nvPr/>
        </p:nvGrpSpPr>
        <p:grpSpPr>
          <a:xfrm>
            <a:off x="832787" y="430301"/>
            <a:ext cx="8128000" cy="1259416"/>
            <a:chOff x="0" y="0"/>
            <a:chExt cx="8128000" cy="1259416"/>
          </a:xfrm>
          <a:scene3d>
            <a:camera prst="orthographicFront"/>
            <a:lightRig rig="flat" dir="t"/>
          </a:scene3d>
        </p:grpSpPr>
        <p:sp>
          <p:nvSpPr>
            <p:cNvPr id="11" name="Rettangolo con angoli arrotondati 10">
              <a:extLst>
                <a:ext uri="{FF2B5EF4-FFF2-40B4-BE49-F238E27FC236}">
                  <a16:creationId xmlns:a16="http://schemas.microsoft.com/office/drawing/2014/main" id="{F2B344E3-7018-424A-BE33-F6CCC667C20E}"/>
                </a:ext>
              </a:extLst>
            </p:cNvPr>
            <p:cNvSpPr/>
            <p:nvPr/>
          </p:nvSpPr>
          <p:spPr>
            <a:xfrm>
              <a:off x="0" y="0"/>
              <a:ext cx="8128000" cy="1259416"/>
            </a:xfrm>
            <a:prstGeom prst="roundRect">
              <a:avLst>
                <a:gd name="adj" fmla="val 10000"/>
              </a:avLst>
            </a:prstGeom>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12" name="CasellaDiTesto 11">
              <a:extLst>
                <a:ext uri="{FF2B5EF4-FFF2-40B4-BE49-F238E27FC236}">
                  <a16:creationId xmlns:a16="http://schemas.microsoft.com/office/drawing/2014/main" id="{41681A4F-5908-4757-81E9-B64352F5F94A}"/>
                </a:ext>
              </a:extLst>
            </p:cNvPr>
            <p:cNvSpPr txBox="1"/>
            <p:nvPr/>
          </p:nvSpPr>
          <p:spPr>
            <a:xfrm>
              <a:off x="1751541" y="0"/>
              <a:ext cx="6376458" cy="125941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defTabSz="844550">
                <a:lnSpc>
                  <a:spcPct val="90000"/>
                </a:lnSpc>
                <a:spcBef>
                  <a:spcPct val="0"/>
                </a:spcBef>
                <a:spcAft>
                  <a:spcPct val="35000"/>
                </a:spcAft>
              </a:pPr>
              <a:r>
                <a:rPr lang="en-US" sz="3600" dirty="0"/>
                <a:t>Pap test results </a:t>
              </a:r>
              <a:endParaRPr lang="it-IT" sz="3600" kern="1200" dirty="0"/>
            </a:p>
          </p:txBody>
        </p:sp>
      </p:grpSp>
      <p:sp>
        <p:nvSpPr>
          <p:cNvPr id="10" name="Rettangolo con angoli arrotondati 9">
            <a:extLst>
              <a:ext uri="{FF2B5EF4-FFF2-40B4-BE49-F238E27FC236}">
                <a16:creationId xmlns:a16="http://schemas.microsoft.com/office/drawing/2014/main" id="{BCC048B5-C714-4750-B267-73F3B25FF6B8}"/>
              </a:ext>
            </a:extLst>
          </p:cNvPr>
          <p:cNvSpPr/>
          <p:nvPr/>
        </p:nvSpPr>
        <p:spPr>
          <a:xfrm>
            <a:off x="958728" y="556242"/>
            <a:ext cx="1625600" cy="1007533"/>
          </a:xfrm>
          <a:prstGeom prst="roundRect">
            <a:avLst>
              <a:gd name="adj" fmla="val 10000"/>
            </a:avLst>
          </a:prstGeom>
          <a:blipFill>
            <a:blip r:embed="rId4">
              <a:extLst>
                <a:ext uri="{28A0092B-C50C-407E-A947-70E740481C1C}">
                  <a14:useLocalDpi xmlns:a14="http://schemas.microsoft.com/office/drawing/2010/main" val="0"/>
                </a:ext>
              </a:extLst>
            </a:blip>
            <a:srcRect/>
            <a:stretch>
              <a:fillRect t="-13000" b="-13000"/>
            </a:stretch>
          </a:blipFill>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rgbClr r="0" g="0" b="0"/>
          </a:fillRef>
          <a:effectRef idx="2">
            <a:schemeClr val="accent4">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3138324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e">
  <a:themeElements>
    <a:clrScheme name="Ione">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e">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e">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636</TotalTime>
  <Words>1472</Words>
  <Application>Microsoft Office PowerPoint</Application>
  <PresentationFormat>Widescreen</PresentationFormat>
  <Paragraphs>133</Paragraphs>
  <Slides>18</Slides>
  <Notes>2</Notes>
  <HiddenSlides>0</HiddenSlides>
  <MMClips>0</MMClips>
  <ScaleCrop>false</ScaleCrop>
  <HeadingPairs>
    <vt:vector size="8" baseType="variant">
      <vt:variant>
        <vt:lpstr>Caratteri utilizzati</vt:lpstr>
      </vt:variant>
      <vt:variant>
        <vt:i4>5</vt:i4>
      </vt:variant>
      <vt:variant>
        <vt:lpstr>Tema</vt:lpstr>
      </vt:variant>
      <vt:variant>
        <vt:i4>1</vt:i4>
      </vt:variant>
      <vt:variant>
        <vt:lpstr>Server OLE incorporati</vt:lpstr>
      </vt:variant>
      <vt:variant>
        <vt:i4>1</vt:i4>
      </vt:variant>
      <vt:variant>
        <vt:lpstr>Titoli diapositive</vt:lpstr>
      </vt:variant>
      <vt:variant>
        <vt:i4>18</vt:i4>
      </vt:variant>
    </vt:vector>
  </HeadingPairs>
  <TitlesOfParts>
    <vt:vector size="25" baseType="lpstr">
      <vt:lpstr>Arial</vt:lpstr>
      <vt:lpstr>Calibri</vt:lpstr>
      <vt:lpstr>Century Gothic</vt:lpstr>
      <vt:lpstr>Times New Roman</vt:lpstr>
      <vt:lpstr>Wingdings 3</vt:lpstr>
      <vt:lpstr>Ione</vt:lpstr>
      <vt:lpstr>Chart</vt:lpstr>
      <vt:lpstr>HPV genotyping is as important as cytology in anal cancer early diagnosis</vt:lpstr>
      <vt:lpstr>Disclosures</vt:lpstr>
      <vt:lpstr>Squamous cell carcinoma of the anus in PLWH</vt:lpstr>
      <vt:lpstr>SCCA screening</vt:lpstr>
      <vt:lpstr>Aims of the study </vt:lpstr>
      <vt:lpstr>Study design and methods 1</vt:lpstr>
      <vt:lpstr>Study design and methods 2</vt:lpstr>
      <vt:lpstr>Results: 182 patients enrolled</vt:lpstr>
      <vt:lpstr> </vt:lpstr>
      <vt:lpstr>Presentazione standard di PowerPoint</vt:lpstr>
      <vt:lpstr>Presentazione standard di PowerPoint</vt:lpstr>
      <vt:lpstr>Presentazione standard di PowerPoint</vt:lpstr>
      <vt:lpstr>Presentazione standard di PowerPoint</vt:lpstr>
      <vt:lpstr>Presentazione standard di PowerPoint</vt:lpstr>
      <vt:lpstr>Lesions evolution</vt:lpstr>
      <vt:lpstr>Limits</vt:lpstr>
      <vt:lpstr>Conclusions</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HPV genotyping is as important as cytology in anal cancer early diagnosis</dc:title>
  <dc:creator>Margherita Digaetano</dc:creator>
  <cp:lastModifiedBy>Margherita Digaetano</cp:lastModifiedBy>
  <cp:revision>50</cp:revision>
  <dcterms:created xsi:type="dcterms:W3CDTF">2019-07-20T22:28:10Z</dcterms:created>
  <dcterms:modified xsi:type="dcterms:W3CDTF">2019-07-24T13:05:34Z</dcterms:modified>
</cp:coreProperties>
</file>